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51838"/>
  </p:normalViewPr>
  <p:slideViewPr>
    <p:cSldViewPr snapToGrid="0" snapToObjects="1">
      <p:cViewPr varScale="1">
        <p:scale>
          <a:sx n="34" d="100"/>
          <a:sy n="34" d="100"/>
        </p:scale>
        <p:origin x="260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tif>
</file>

<file path=ppt/media/image11.png>
</file>

<file path=ppt/media/image12.png>
</file>

<file path=ppt/media/image13.jpeg>
</file>

<file path=ppt/media/image14.png>
</file>

<file path=ppt/media/image15.jpeg>
</file>

<file path=ppt/media/image16.jpe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gif>
</file>

<file path=ppt/media/image55.gif>
</file>

<file path=ppt/media/image56.gif>
</file>

<file path=ppt/media/image57.gif>
</file>

<file path=ppt/media/image58.gif>
</file>

<file path=ppt/media/image59.gif>
</file>

<file path=ppt/media/image6.png>
</file>

<file path=ppt/media/image60.gif>
</file>

<file path=ppt/media/image61.gif>
</file>

<file path=ppt/media/image62.gif>
</file>

<file path=ppt/media/image63.gif>
</file>

<file path=ppt/media/image64.png>
</file>

<file path=ppt/media/image65.gif>
</file>

<file path=ppt/media/image66.png>
</file>

<file path=ppt/media/image67.png>
</file>

<file path=ppt/media/image68.png>
</file>

<file path=ppt/media/image69.png>
</file>

<file path=ppt/media/image7.png>
</file>

<file path=ppt/media/image70.png>
</file>

<file path=ppt/media/image71.png>
</file>

<file path=ppt/media/image72.ti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1500">
        <a:latin typeface="+mn-lt"/>
        <a:ea typeface="+mn-ea"/>
        <a:cs typeface="+mn-cs"/>
        <a:sym typeface="Helvetica Neue"/>
      </a:defRPr>
    </a:lvl1pPr>
    <a:lvl2pPr indent="228600" defTabSz="457200" latinLnBrk="0">
      <a:lnSpc>
        <a:spcPct val="117999"/>
      </a:lnSpc>
      <a:defRPr sz="1500">
        <a:latin typeface="+mn-lt"/>
        <a:ea typeface="+mn-ea"/>
        <a:cs typeface="+mn-cs"/>
        <a:sym typeface="Helvetica Neue"/>
      </a:defRPr>
    </a:lvl2pPr>
    <a:lvl3pPr indent="457200" defTabSz="457200" latinLnBrk="0">
      <a:lnSpc>
        <a:spcPct val="117999"/>
      </a:lnSpc>
      <a:defRPr sz="1500">
        <a:latin typeface="+mn-lt"/>
        <a:ea typeface="+mn-ea"/>
        <a:cs typeface="+mn-cs"/>
        <a:sym typeface="Helvetica Neue"/>
      </a:defRPr>
    </a:lvl3pPr>
    <a:lvl4pPr indent="685800" defTabSz="457200" latinLnBrk="0">
      <a:lnSpc>
        <a:spcPct val="117999"/>
      </a:lnSpc>
      <a:defRPr sz="1500">
        <a:latin typeface="+mn-lt"/>
        <a:ea typeface="+mn-ea"/>
        <a:cs typeface="+mn-cs"/>
        <a:sym typeface="Helvetica Neue"/>
      </a:defRPr>
    </a:lvl4pPr>
    <a:lvl5pPr indent="914400" defTabSz="457200" latinLnBrk="0">
      <a:lnSpc>
        <a:spcPct val="117999"/>
      </a:lnSpc>
      <a:defRPr sz="1500">
        <a:latin typeface="+mn-lt"/>
        <a:ea typeface="+mn-ea"/>
        <a:cs typeface="+mn-cs"/>
        <a:sym typeface="Helvetica Neue"/>
      </a:defRPr>
    </a:lvl5pPr>
    <a:lvl6pPr indent="1143000" defTabSz="457200" latinLnBrk="0">
      <a:lnSpc>
        <a:spcPct val="117999"/>
      </a:lnSpc>
      <a:defRPr sz="1500">
        <a:latin typeface="+mn-lt"/>
        <a:ea typeface="+mn-ea"/>
        <a:cs typeface="+mn-cs"/>
        <a:sym typeface="Helvetica Neue"/>
      </a:defRPr>
    </a:lvl6pPr>
    <a:lvl7pPr indent="1371600" defTabSz="457200" latinLnBrk="0">
      <a:lnSpc>
        <a:spcPct val="117999"/>
      </a:lnSpc>
      <a:defRPr sz="1500">
        <a:latin typeface="+mn-lt"/>
        <a:ea typeface="+mn-ea"/>
        <a:cs typeface="+mn-cs"/>
        <a:sym typeface="Helvetica Neue"/>
      </a:defRPr>
    </a:lvl7pPr>
    <a:lvl8pPr indent="1600200" defTabSz="457200" latinLnBrk="0">
      <a:lnSpc>
        <a:spcPct val="117999"/>
      </a:lnSpc>
      <a:defRPr sz="1500">
        <a:latin typeface="+mn-lt"/>
        <a:ea typeface="+mn-ea"/>
        <a:cs typeface="+mn-cs"/>
        <a:sym typeface="Helvetica Neue"/>
      </a:defRPr>
    </a:lvl8pPr>
    <a:lvl9pPr indent="1828800" defTabSz="457200" latinLnBrk="0">
      <a:lnSpc>
        <a:spcPct val="117999"/>
      </a:lnSpc>
      <a:defRPr sz="15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noRot="1" noChangeAspect="1"/>
          </p:cNvSpPr>
          <p:nvPr>
            <p:ph type="sldImg"/>
          </p:nvPr>
        </p:nvSpPr>
        <p:spPr>
          <a:prstGeom prst="rect">
            <a:avLst/>
          </a:prstGeom>
        </p:spPr>
        <p:txBody>
          <a:bodyPr/>
          <a:lstStyle/>
          <a:p>
            <a:endParaRPr/>
          </a:p>
        </p:txBody>
      </p:sp>
      <p:sp>
        <p:nvSpPr>
          <p:cNvPr id="160" name="Shape 160"/>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Shape 236"/>
          <p:cNvSpPr>
            <a:spLocks noGrp="1" noRot="1" noChangeAspect="1"/>
          </p:cNvSpPr>
          <p:nvPr>
            <p:ph type="sldImg"/>
          </p:nvPr>
        </p:nvSpPr>
        <p:spPr>
          <a:xfrm>
            <a:off x="381000" y="685800"/>
            <a:ext cx="6096000" cy="3429000"/>
          </a:xfrm>
          <a:prstGeom prst="rect">
            <a:avLst/>
          </a:prstGeom>
        </p:spPr>
        <p:txBody>
          <a:bodyPr/>
          <a:lstStyle/>
          <a:p>
            <a:endParaRPr/>
          </a:p>
        </p:txBody>
      </p:sp>
      <p:sp>
        <p:nvSpPr>
          <p:cNvPr id="237" name="Shape 237"/>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noRot="1" noChangeAspect="1"/>
          </p:cNvSpPr>
          <p:nvPr>
            <p:ph type="sldImg"/>
          </p:nvPr>
        </p:nvSpPr>
        <p:spPr>
          <a:xfrm>
            <a:off x="381000" y="685800"/>
            <a:ext cx="6096000" cy="3429000"/>
          </a:xfrm>
          <a:prstGeom prst="rect">
            <a:avLst/>
          </a:prstGeom>
        </p:spPr>
        <p:txBody>
          <a:bodyPr/>
          <a:lstStyle/>
          <a:p>
            <a:endParaRPr/>
          </a:p>
        </p:txBody>
      </p:sp>
      <p:sp>
        <p:nvSpPr>
          <p:cNvPr id="249" name="Shape 249"/>
          <p:cNvSpPr>
            <a:spLocks noGrp="1"/>
          </p:cNvSpPr>
          <p:nvPr>
            <p:ph type="body" sz="quarter" idx="1"/>
          </p:nvPr>
        </p:nvSpPr>
        <p:spPr>
          <a:prstGeom prst="rect">
            <a:avLst/>
          </a:prstGeom>
        </p:spPr>
        <p:txBody>
          <a:bodyPr/>
          <a:lstStyle/>
          <a:p>
            <a:r>
              <a:rPr dirty="0"/>
              <a:t>GIORGIA</a:t>
            </a:r>
          </a:p>
          <a:p>
            <a:endParaRPr b="1"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xfrm>
            <a:off x="381000" y="685800"/>
            <a:ext cx="6096000" cy="3429000"/>
          </a:xfrm>
          <a:prstGeom prst="rect">
            <a:avLst/>
          </a:prstGeom>
        </p:spPr>
        <p:txBody>
          <a:bodyPr/>
          <a:lstStyle/>
          <a:p>
            <a:endParaRPr/>
          </a:p>
        </p:txBody>
      </p:sp>
      <p:sp>
        <p:nvSpPr>
          <p:cNvPr id="269" name="Shape 269"/>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noRot="1" noChangeAspect="1"/>
          </p:cNvSpPr>
          <p:nvPr>
            <p:ph type="sldImg"/>
          </p:nvPr>
        </p:nvSpPr>
        <p:spPr>
          <a:xfrm>
            <a:off x="381000" y="685800"/>
            <a:ext cx="6096000" cy="3429000"/>
          </a:xfrm>
          <a:prstGeom prst="rect">
            <a:avLst/>
          </a:prstGeom>
        </p:spPr>
        <p:txBody>
          <a:bodyPr/>
          <a:lstStyle/>
          <a:p>
            <a:endParaRPr/>
          </a:p>
        </p:txBody>
      </p:sp>
      <p:sp>
        <p:nvSpPr>
          <p:cNvPr id="274" name="Shape 27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noRot="1" noChangeAspect="1"/>
          </p:cNvSpPr>
          <p:nvPr>
            <p:ph type="sldImg"/>
          </p:nvPr>
        </p:nvSpPr>
        <p:spPr>
          <a:prstGeom prst="rect">
            <a:avLst/>
          </a:prstGeom>
        </p:spPr>
        <p:txBody>
          <a:bodyPr/>
          <a:lstStyle/>
          <a:p>
            <a:endParaRPr/>
          </a:p>
        </p:txBody>
      </p:sp>
      <p:sp>
        <p:nvSpPr>
          <p:cNvPr id="291" name="Shape 291"/>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Shape 299"/>
          <p:cNvSpPr>
            <a:spLocks noGrp="1" noRot="1" noChangeAspect="1"/>
          </p:cNvSpPr>
          <p:nvPr>
            <p:ph type="sldImg"/>
          </p:nvPr>
        </p:nvSpPr>
        <p:spPr>
          <a:prstGeom prst="rect">
            <a:avLst/>
          </a:prstGeom>
        </p:spPr>
        <p:txBody>
          <a:bodyPr/>
          <a:lstStyle/>
          <a:p>
            <a:endParaRPr/>
          </a:p>
        </p:txBody>
      </p:sp>
      <p:sp>
        <p:nvSpPr>
          <p:cNvPr id="300" name="Shape 300"/>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a:spLocks noGrp="1" noRot="1" noChangeAspect="1"/>
          </p:cNvSpPr>
          <p:nvPr>
            <p:ph type="sldImg"/>
          </p:nvPr>
        </p:nvSpPr>
        <p:spPr>
          <a:xfrm>
            <a:off x="381000" y="685800"/>
            <a:ext cx="6096000" cy="3429000"/>
          </a:xfrm>
          <a:prstGeom prst="rect">
            <a:avLst/>
          </a:prstGeom>
        </p:spPr>
        <p:txBody>
          <a:bodyPr/>
          <a:lstStyle/>
          <a:p>
            <a:endParaRPr/>
          </a:p>
        </p:txBody>
      </p:sp>
      <p:sp>
        <p:nvSpPr>
          <p:cNvPr id="322" name="Shape 322"/>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Shape 331"/>
          <p:cNvSpPr>
            <a:spLocks noGrp="1" noRot="1" noChangeAspect="1"/>
          </p:cNvSpPr>
          <p:nvPr>
            <p:ph type="sldImg"/>
          </p:nvPr>
        </p:nvSpPr>
        <p:spPr>
          <a:xfrm>
            <a:off x="381000" y="685800"/>
            <a:ext cx="6096000" cy="3429000"/>
          </a:xfrm>
          <a:prstGeom prst="rect">
            <a:avLst/>
          </a:prstGeom>
        </p:spPr>
        <p:txBody>
          <a:bodyPr/>
          <a:lstStyle/>
          <a:p>
            <a:endParaRPr/>
          </a:p>
        </p:txBody>
      </p:sp>
      <p:sp>
        <p:nvSpPr>
          <p:cNvPr id="332" name="Shape 332"/>
          <p:cNvSpPr>
            <a:spLocks noGrp="1"/>
          </p:cNvSpPr>
          <p:nvPr>
            <p:ph type="body" sz="quarter" idx="1"/>
          </p:nvPr>
        </p:nvSpPr>
        <p:spPr>
          <a:prstGeom prst="rect">
            <a:avLst/>
          </a:prstGeom>
        </p:spPr>
        <p:txBody>
          <a:bodyPr/>
          <a:lstStyle/>
          <a:p>
            <a:r>
              <a:rPr dirty="0"/>
              <a:t>Stefano</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Shape 338"/>
          <p:cNvSpPr>
            <a:spLocks noGrp="1" noRot="1" noChangeAspect="1"/>
          </p:cNvSpPr>
          <p:nvPr>
            <p:ph type="sldImg"/>
          </p:nvPr>
        </p:nvSpPr>
        <p:spPr>
          <a:xfrm>
            <a:off x="381000" y="685800"/>
            <a:ext cx="6096000" cy="3429000"/>
          </a:xfrm>
          <a:prstGeom prst="rect">
            <a:avLst/>
          </a:prstGeom>
        </p:spPr>
        <p:txBody>
          <a:bodyPr/>
          <a:lstStyle/>
          <a:p>
            <a:endParaRPr/>
          </a:p>
        </p:txBody>
      </p:sp>
      <p:sp>
        <p:nvSpPr>
          <p:cNvPr id="339" name="Shape 339"/>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381000" y="685800"/>
            <a:ext cx="6096000" cy="3429000"/>
          </a:xfrm>
          <a:prstGeom prst="rect">
            <a:avLst/>
          </a:prstGeom>
        </p:spPr>
        <p:txBody>
          <a:bodyPr/>
          <a:lstStyle/>
          <a:p>
            <a:endParaRPr/>
          </a:p>
        </p:txBody>
      </p:sp>
      <p:sp>
        <p:nvSpPr>
          <p:cNvPr id="166" name="Shape 166"/>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r>
              <a:t>Stefano</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Shape 362"/>
          <p:cNvSpPr>
            <a:spLocks noGrp="1" noRot="1" noChangeAspect="1"/>
          </p:cNvSpPr>
          <p:nvPr>
            <p:ph type="sldImg"/>
          </p:nvPr>
        </p:nvSpPr>
        <p:spPr>
          <a:xfrm>
            <a:off x="381000" y="685800"/>
            <a:ext cx="6096000" cy="3429000"/>
          </a:xfrm>
          <a:prstGeom prst="rect">
            <a:avLst/>
          </a:prstGeom>
        </p:spPr>
        <p:txBody>
          <a:bodyPr/>
          <a:lstStyle/>
          <a:p>
            <a:endParaRPr/>
          </a:p>
        </p:txBody>
      </p:sp>
      <p:sp>
        <p:nvSpPr>
          <p:cNvPr id="363" name="Shape 363"/>
          <p:cNvSpPr>
            <a:spLocks noGrp="1"/>
          </p:cNvSpPr>
          <p:nvPr>
            <p:ph type="body" sz="quarter" idx="1"/>
          </p:nvPr>
        </p:nvSpPr>
        <p:spPr>
          <a:prstGeom prst="rect">
            <a:avLst/>
          </a:prstGeom>
        </p:spPr>
        <p:txBody>
          <a:bodyPr/>
          <a:lstStyle/>
          <a:p>
            <a:r>
              <a:rPr dirty="0"/>
              <a:t>Stefano</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xfrm>
            <a:off x="381000" y="685800"/>
            <a:ext cx="6096000" cy="3429000"/>
          </a:xfrm>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Shape 380"/>
          <p:cNvSpPr>
            <a:spLocks noGrp="1" noRot="1" noChangeAspect="1"/>
          </p:cNvSpPr>
          <p:nvPr>
            <p:ph type="sldImg"/>
          </p:nvPr>
        </p:nvSpPr>
        <p:spPr>
          <a:xfrm>
            <a:off x="381000" y="685800"/>
            <a:ext cx="6096000" cy="3429000"/>
          </a:xfrm>
          <a:prstGeom prst="rect">
            <a:avLst/>
          </a:prstGeom>
        </p:spPr>
        <p:txBody>
          <a:bodyPr/>
          <a:lstStyle/>
          <a:p>
            <a:endParaRPr/>
          </a:p>
        </p:txBody>
      </p:sp>
      <p:sp>
        <p:nvSpPr>
          <p:cNvPr id="381" name="Shape 381"/>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noRot="1" noChangeAspect="1"/>
          </p:cNvSpPr>
          <p:nvPr>
            <p:ph type="sldImg"/>
          </p:nvPr>
        </p:nvSpPr>
        <p:spPr>
          <a:xfrm>
            <a:off x="381000" y="685800"/>
            <a:ext cx="6096000" cy="3429000"/>
          </a:xfrm>
          <a:prstGeom prst="rect">
            <a:avLst/>
          </a:prstGeom>
        </p:spPr>
        <p:txBody>
          <a:bodyPr/>
          <a:lstStyle/>
          <a:p>
            <a:endParaRPr/>
          </a:p>
        </p:txBody>
      </p:sp>
      <p:sp>
        <p:nvSpPr>
          <p:cNvPr id="388" name="Shape 388"/>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Shape 401"/>
          <p:cNvSpPr>
            <a:spLocks noGrp="1" noRot="1" noChangeAspect="1"/>
          </p:cNvSpPr>
          <p:nvPr>
            <p:ph type="sldImg"/>
          </p:nvPr>
        </p:nvSpPr>
        <p:spPr>
          <a:xfrm>
            <a:off x="381000" y="685800"/>
            <a:ext cx="6096000" cy="3429000"/>
          </a:xfrm>
          <a:prstGeom prst="rect">
            <a:avLst/>
          </a:prstGeom>
        </p:spPr>
        <p:txBody>
          <a:bodyPr/>
          <a:lstStyle/>
          <a:p>
            <a:endParaRPr/>
          </a:p>
        </p:txBody>
      </p:sp>
      <p:sp>
        <p:nvSpPr>
          <p:cNvPr id="402" name="Shape 402"/>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noRot="1" noChangeAspect="1"/>
          </p:cNvSpPr>
          <p:nvPr>
            <p:ph type="sldImg"/>
          </p:nvPr>
        </p:nvSpPr>
        <p:spPr>
          <a:xfrm>
            <a:off x="381000" y="685800"/>
            <a:ext cx="6096000" cy="3429000"/>
          </a:xfrm>
          <a:prstGeom prst="rect">
            <a:avLst/>
          </a:prstGeom>
        </p:spPr>
        <p:txBody>
          <a:bodyPr/>
          <a:lstStyle/>
          <a:p>
            <a:endParaRPr/>
          </a:p>
        </p:txBody>
      </p:sp>
      <p:sp>
        <p:nvSpPr>
          <p:cNvPr id="413" name="Shape 413"/>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noRot="1" noChangeAspect="1"/>
          </p:cNvSpPr>
          <p:nvPr>
            <p:ph type="sldImg"/>
          </p:nvPr>
        </p:nvSpPr>
        <p:spPr>
          <a:xfrm>
            <a:off x="381000" y="685800"/>
            <a:ext cx="6096000" cy="3429000"/>
          </a:xfrm>
          <a:prstGeom prst="rect">
            <a:avLst/>
          </a:prstGeom>
        </p:spPr>
        <p:txBody>
          <a:bodyPr/>
          <a:lstStyle/>
          <a:p>
            <a:endParaRPr/>
          </a:p>
        </p:txBody>
      </p:sp>
      <p:sp>
        <p:nvSpPr>
          <p:cNvPr id="446" name="Shape 446"/>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noRot="1" noChangeAspect="1"/>
          </p:cNvSpPr>
          <p:nvPr>
            <p:ph type="sldImg"/>
          </p:nvPr>
        </p:nvSpPr>
        <p:spPr>
          <a:xfrm>
            <a:off x="381000" y="685800"/>
            <a:ext cx="6096000" cy="3429000"/>
          </a:xfrm>
          <a:prstGeom prst="rect">
            <a:avLst/>
          </a:prstGeom>
        </p:spPr>
        <p:txBody>
          <a:bodyPr/>
          <a:lstStyle/>
          <a:p>
            <a:endParaRPr/>
          </a:p>
        </p:txBody>
      </p:sp>
      <p:sp>
        <p:nvSpPr>
          <p:cNvPr id="452" name="Shape 452"/>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noRot="1" noChangeAspect="1"/>
          </p:cNvSpPr>
          <p:nvPr>
            <p:ph type="sldImg"/>
          </p:nvPr>
        </p:nvSpPr>
        <p:spPr>
          <a:xfrm>
            <a:off x="381000" y="685800"/>
            <a:ext cx="6096000" cy="3429000"/>
          </a:xfrm>
          <a:prstGeom prst="rect">
            <a:avLst/>
          </a:prstGeom>
        </p:spPr>
        <p:txBody>
          <a:bodyPr/>
          <a:lstStyle/>
          <a:p>
            <a:endParaRPr/>
          </a:p>
        </p:txBody>
      </p:sp>
      <p:sp>
        <p:nvSpPr>
          <p:cNvPr id="474" name="Shape 474"/>
          <p:cNvSpPr>
            <a:spLocks noGrp="1"/>
          </p:cNvSpPr>
          <p:nvPr>
            <p:ph type="body" sz="quarter" idx="1"/>
          </p:nvPr>
        </p:nvSpPr>
        <p:spPr>
          <a:prstGeom prst="rect">
            <a:avLst/>
          </a:prstGeom>
        </p:spPr>
        <p:txBody>
          <a:bodyPr/>
          <a:lstStyle/>
          <a:p>
            <a:r>
              <a:rPr dirty="0"/>
              <a:t>Felix </a:t>
            </a:r>
          </a:p>
          <a:p>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Shape 482"/>
          <p:cNvSpPr>
            <a:spLocks noGrp="1" noRot="1" noChangeAspect="1"/>
          </p:cNvSpPr>
          <p:nvPr>
            <p:ph type="sldImg"/>
          </p:nvPr>
        </p:nvSpPr>
        <p:spPr>
          <a:prstGeom prst="rect">
            <a:avLst/>
          </a:prstGeom>
        </p:spPr>
        <p:txBody>
          <a:bodyPr/>
          <a:lstStyle/>
          <a:p>
            <a:endParaRPr/>
          </a:p>
        </p:txBody>
      </p:sp>
      <p:sp>
        <p:nvSpPr>
          <p:cNvPr id="483" name="Shape 483"/>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noRot="1" noChangeAspect="1"/>
          </p:cNvSpPr>
          <p:nvPr>
            <p:ph type="sldImg"/>
          </p:nvPr>
        </p:nvSpPr>
        <p:spPr>
          <a:prstGeom prst="rect">
            <a:avLst/>
          </a:prstGeom>
        </p:spPr>
        <p:txBody>
          <a:bodyPr/>
          <a:lstStyle/>
          <a:p>
            <a:endParaRPr/>
          </a:p>
        </p:txBody>
      </p:sp>
      <p:sp>
        <p:nvSpPr>
          <p:cNvPr id="493" name="Shape 493"/>
          <p:cNvSpPr>
            <a:spLocks noGrp="1"/>
          </p:cNvSpPr>
          <p:nvPr>
            <p:ph type="body" sz="quarter" idx="1"/>
          </p:nvPr>
        </p:nvSpPr>
        <p:spPr>
          <a:prstGeom prst="rect">
            <a:avLst/>
          </a:prstGeom>
        </p:spPr>
        <p:txBody>
          <a:bodyPr/>
          <a:lstStyle/>
          <a:p>
            <a:r>
              <a:t>Felix </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Shape 497"/>
          <p:cNvSpPr>
            <a:spLocks noGrp="1" noRot="1" noChangeAspect="1"/>
          </p:cNvSpPr>
          <p:nvPr>
            <p:ph type="sldImg"/>
          </p:nvPr>
        </p:nvSpPr>
        <p:spPr>
          <a:prstGeom prst="rect">
            <a:avLst/>
          </a:prstGeom>
        </p:spPr>
        <p:txBody>
          <a:bodyPr/>
          <a:lstStyle/>
          <a:p>
            <a:endParaRPr/>
          </a:p>
        </p:txBody>
      </p:sp>
      <p:sp>
        <p:nvSpPr>
          <p:cNvPr id="498" name="Shape 498"/>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 name="Shape 520"/>
          <p:cNvSpPr>
            <a:spLocks noGrp="1" noRot="1" noChangeAspect="1"/>
          </p:cNvSpPr>
          <p:nvPr>
            <p:ph type="sldImg"/>
          </p:nvPr>
        </p:nvSpPr>
        <p:spPr>
          <a:xfrm>
            <a:off x="381000" y="685800"/>
            <a:ext cx="6096000" cy="3429000"/>
          </a:xfrm>
          <a:prstGeom prst="rect">
            <a:avLst/>
          </a:prstGeom>
        </p:spPr>
        <p:txBody>
          <a:bodyPr/>
          <a:lstStyle/>
          <a:p>
            <a:endParaRPr/>
          </a:p>
        </p:txBody>
      </p:sp>
      <p:sp>
        <p:nvSpPr>
          <p:cNvPr id="521" name="Shape 521"/>
          <p:cNvSpPr>
            <a:spLocks noGrp="1"/>
          </p:cNvSpPr>
          <p:nvPr>
            <p:ph type="body" sz="quarter" idx="1"/>
          </p:nvPr>
        </p:nvSpPr>
        <p:spPr>
          <a:prstGeom prst="rect">
            <a:avLst/>
          </a:prstGeom>
        </p:spPr>
        <p:txBody>
          <a:bodyPr/>
          <a:lstStyle/>
          <a:p>
            <a:r>
              <a:t>Felix</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Shape 526"/>
          <p:cNvSpPr>
            <a:spLocks noGrp="1" noRot="1" noChangeAspect="1"/>
          </p:cNvSpPr>
          <p:nvPr>
            <p:ph type="sldImg"/>
          </p:nvPr>
        </p:nvSpPr>
        <p:spPr>
          <a:xfrm>
            <a:off x="381000" y="685800"/>
            <a:ext cx="6096000" cy="3429000"/>
          </a:xfrm>
          <a:prstGeom prst="rect">
            <a:avLst/>
          </a:prstGeom>
        </p:spPr>
        <p:txBody>
          <a:bodyPr/>
          <a:lstStyle/>
          <a:p>
            <a:endParaRPr/>
          </a:p>
        </p:txBody>
      </p:sp>
      <p:sp>
        <p:nvSpPr>
          <p:cNvPr id="527" name="Shape 527"/>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noRot="1" noChangeAspect="1"/>
          </p:cNvSpPr>
          <p:nvPr>
            <p:ph type="sldImg"/>
          </p:nvPr>
        </p:nvSpPr>
        <p:spPr>
          <a:prstGeom prst="rect">
            <a:avLst/>
          </a:prstGeom>
        </p:spPr>
        <p:txBody>
          <a:bodyPr/>
          <a:lstStyle/>
          <a:p>
            <a:endParaRPr/>
          </a:p>
        </p:txBody>
      </p:sp>
      <p:sp>
        <p:nvSpPr>
          <p:cNvPr id="184" name="Shape 184"/>
          <p:cNvSpPr>
            <a:spLocks noGrp="1"/>
          </p:cNvSpPr>
          <p:nvPr>
            <p:ph type="body" sz="quarter" idx="1"/>
          </p:nvPr>
        </p:nvSpPr>
        <p:spPr>
          <a:prstGeom prst="rect">
            <a:avLst/>
          </a:prstGeom>
        </p:spPr>
        <p:txBody>
          <a:bodyPr/>
          <a:lstStyle/>
          <a:p>
            <a:r>
              <a:t>Stefano</a:t>
            </a:r>
          </a:p>
          <a:p>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Shape 533"/>
          <p:cNvSpPr>
            <a:spLocks noGrp="1" noRot="1" noChangeAspect="1"/>
          </p:cNvSpPr>
          <p:nvPr>
            <p:ph type="sldImg"/>
          </p:nvPr>
        </p:nvSpPr>
        <p:spPr>
          <a:xfrm>
            <a:off x="381000" y="685800"/>
            <a:ext cx="6096000" cy="3429000"/>
          </a:xfrm>
          <a:prstGeom prst="rect">
            <a:avLst/>
          </a:prstGeom>
        </p:spPr>
        <p:txBody>
          <a:bodyPr/>
          <a:lstStyle/>
          <a:p>
            <a:endParaRPr/>
          </a:p>
        </p:txBody>
      </p:sp>
      <p:sp>
        <p:nvSpPr>
          <p:cNvPr id="534" name="Shape 534"/>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Shape 544"/>
          <p:cNvSpPr>
            <a:spLocks noGrp="1" noRot="1" noChangeAspect="1"/>
          </p:cNvSpPr>
          <p:nvPr>
            <p:ph type="sldImg"/>
          </p:nvPr>
        </p:nvSpPr>
        <p:spPr>
          <a:xfrm>
            <a:off x="381000" y="685800"/>
            <a:ext cx="6096000" cy="3429000"/>
          </a:xfrm>
          <a:prstGeom prst="rect">
            <a:avLst/>
          </a:prstGeom>
        </p:spPr>
        <p:txBody>
          <a:bodyPr/>
          <a:lstStyle/>
          <a:p>
            <a:endParaRPr/>
          </a:p>
        </p:txBody>
      </p:sp>
      <p:sp>
        <p:nvSpPr>
          <p:cNvPr id="545" name="Shape 545"/>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 name="Shape 557"/>
          <p:cNvSpPr>
            <a:spLocks noGrp="1" noRot="1" noChangeAspect="1"/>
          </p:cNvSpPr>
          <p:nvPr>
            <p:ph type="sldImg"/>
          </p:nvPr>
        </p:nvSpPr>
        <p:spPr>
          <a:xfrm>
            <a:off x="381000" y="685800"/>
            <a:ext cx="6096000" cy="3429000"/>
          </a:xfrm>
          <a:prstGeom prst="rect">
            <a:avLst/>
          </a:prstGeom>
        </p:spPr>
        <p:txBody>
          <a:bodyPr/>
          <a:lstStyle/>
          <a:p>
            <a:endParaRPr/>
          </a:p>
        </p:txBody>
      </p:sp>
      <p:sp>
        <p:nvSpPr>
          <p:cNvPr id="558" name="Shape 558"/>
          <p:cNvSpPr>
            <a:spLocks noGrp="1"/>
          </p:cNvSpPr>
          <p:nvPr>
            <p:ph type="body" sz="quarter" idx="1"/>
          </p:nvPr>
        </p:nvSpPr>
        <p:spPr>
          <a:prstGeom prst="rect">
            <a:avLst/>
          </a:prstGeom>
        </p:spPr>
        <p:txBody>
          <a:bodyPr/>
          <a:lstStyle/>
          <a:p>
            <a:r>
              <a:rPr dirty="0"/>
              <a:t>Giorgia</a:t>
            </a:r>
          </a:p>
          <a:p>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noRot="1" noChangeAspect="1"/>
          </p:cNvSpPr>
          <p:nvPr>
            <p:ph type="sldImg"/>
          </p:nvPr>
        </p:nvSpPr>
        <p:spPr>
          <a:xfrm>
            <a:off x="381000" y="685800"/>
            <a:ext cx="6096000" cy="3429000"/>
          </a:xfrm>
          <a:prstGeom prst="rect">
            <a:avLst/>
          </a:prstGeom>
        </p:spPr>
        <p:txBody>
          <a:bodyPr/>
          <a:lstStyle/>
          <a:p>
            <a:endParaRPr/>
          </a:p>
        </p:txBody>
      </p:sp>
      <p:sp>
        <p:nvSpPr>
          <p:cNvPr id="584" name="Shape 584"/>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noRot="1" noChangeAspect="1"/>
          </p:cNvSpPr>
          <p:nvPr>
            <p:ph type="sldImg"/>
          </p:nvPr>
        </p:nvSpPr>
        <p:spPr>
          <a:xfrm>
            <a:off x="381000" y="685800"/>
            <a:ext cx="6096000" cy="3429000"/>
          </a:xfrm>
          <a:prstGeom prst="rect">
            <a:avLst/>
          </a:prstGeom>
        </p:spPr>
        <p:txBody>
          <a:bodyPr/>
          <a:lstStyle/>
          <a:p>
            <a:endParaRPr/>
          </a:p>
        </p:txBody>
      </p:sp>
      <p:sp>
        <p:nvSpPr>
          <p:cNvPr id="594" name="Shape 594"/>
          <p:cNvSpPr>
            <a:spLocks noGrp="1"/>
          </p:cNvSpPr>
          <p:nvPr>
            <p:ph type="body" sz="quarter" idx="1"/>
          </p:nvPr>
        </p:nvSpPr>
        <p:spPr>
          <a:prstGeom prst="rect">
            <a:avLst/>
          </a:prstGeom>
        </p:spPr>
        <p:txBody>
          <a:bodyPr/>
          <a:lstStyle/>
          <a:p>
            <a:r>
              <a:rPr dirty="0"/>
              <a:t>FELIX</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xfrm>
            <a:off x="381000" y="685800"/>
            <a:ext cx="6096000" cy="3429000"/>
          </a:xfrm>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rPr dirty="0"/>
              <a:t>Stefano</a:t>
            </a:r>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xfrm>
            <a:off x="381000" y="685800"/>
            <a:ext cx="6096000" cy="3429000"/>
          </a:xfrm>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rPr dirty="0"/>
              <a:t>Stefano</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xfrm>
            <a:off x="381000" y="685800"/>
            <a:ext cx="6096000" cy="3429000"/>
          </a:xfrm>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p>
            <a:r>
              <a:rPr dirty="0"/>
              <a:t>GIORGIA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381000" y="685800"/>
            <a:ext cx="6096000" cy="3429000"/>
          </a:xfrm>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p>
            <a:r>
              <a:rPr dirty="0"/>
              <a:t>GIORGIA</a:t>
            </a:r>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atin typeface="+mn-lt"/>
                <a:ea typeface="+mn-ea"/>
                <a:cs typeface="+mn-cs"/>
                <a:sym typeface="Helvetica Neue"/>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000" b="1">
                <a:latin typeface="+mn-lt"/>
                <a:ea typeface="+mn-ea"/>
                <a:cs typeface="+mn-cs"/>
                <a:sym typeface="Helvetica Neue"/>
              </a:defRPr>
            </a:lvl1pPr>
            <a:lvl2pPr marL="0" indent="457200" defTabSz="825500">
              <a:lnSpc>
                <a:spcPct val="100000"/>
              </a:lnSpc>
              <a:spcBef>
                <a:spcPts val="0"/>
              </a:spcBef>
              <a:buSzTx/>
              <a:buNone/>
              <a:defRPr sz="5000" b="1">
                <a:latin typeface="+mn-lt"/>
                <a:ea typeface="+mn-ea"/>
                <a:cs typeface="+mn-cs"/>
                <a:sym typeface="Helvetica Neue"/>
              </a:defRPr>
            </a:lvl2pPr>
            <a:lvl3pPr marL="0" indent="914400" defTabSz="825500">
              <a:lnSpc>
                <a:spcPct val="100000"/>
              </a:lnSpc>
              <a:spcBef>
                <a:spcPts val="0"/>
              </a:spcBef>
              <a:buSzTx/>
              <a:buNone/>
              <a:defRPr sz="5000" b="1">
                <a:latin typeface="+mn-lt"/>
                <a:ea typeface="+mn-ea"/>
                <a:cs typeface="+mn-cs"/>
                <a:sym typeface="Helvetica Neue"/>
              </a:defRPr>
            </a:lvl3pPr>
            <a:lvl4pPr marL="0" indent="1371600" defTabSz="825500">
              <a:lnSpc>
                <a:spcPct val="100000"/>
              </a:lnSpc>
              <a:spcBef>
                <a:spcPts val="0"/>
              </a:spcBef>
              <a:buSzTx/>
              <a:buNone/>
              <a:defRPr sz="5000" b="1">
                <a:latin typeface="+mn-lt"/>
                <a:ea typeface="+mn-ea"/>
                <a:cs typeface="+mn-cs"/>
                <a:sym typeface="Helvetica Neue"/>
              </a:defRPr>
            </a:lvl4pPr>
            <a:lvl5pPr marL="0" indent="1828800" defTabSz="825500">
              <a:lnSpc>
                <a:spcPct val="100000"/>
              </a:lnSpc>
              <a:spcBef>
                <a:spcPts val="0"/>
              </a:spcBef>
              <a:buSzTx/>
              <a:buNone/>
              <a:defRPr sz="5000" b="1">
                <a:latin typeface="+mn-lt"/>
                <a:ea typeface="+mn-ea"/>
                <a:cs typeface="+mn-cs"/>
                <a:sym typeface="Helvetica Neue"/>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atin typeface="+mn-lt"/>
                <a:ea typeface="+mn-ea"/>
                <a:cs typeface="+mn-cs"/>
                <a:sym typeface="Helvetica Neue"/>
              </a:defRPr>
            </a:lvl1pPr>
            <a:lvl2pPr marL="0" indent="457200" algn="ctr">
              <a:lnSpc>
                <a:spcPct val="80000"/>
              </a:lnSpc>
              <a:spcBef>
                <a:spcPts val="0"/>
              </a:spcBef>
              <a:buSzTx/>
              <a:buNone/>
              <a:defRPr sz="25000" b="1" spc="-250">
                <a:latin typeface="+mn-lt"/>
                <a:ea typeface="+mn-ea"/>
                <a:cs typeface="+mn-cs"/>
                <a:sym typeface="Helvetica Neue"/>
              </a:defRPr>
            </a:lvl2pPr>
            <a:lvl3pPr marL="0" indent="914400" algn="ctr">
              <a:lnSpc>
                <a:spcPct val="80000"/>
              </a:lnSpc>
              <a:spcBef>
                <a:spcPts val="0"/>
              </a:spcBef>
              <a:buSzTx/>
              <a:buNone/>
              <a:defRPr sz="25000" b="1" spc="-250">
                <a:latin typeface="+mn-lt"/>
                <a:ea typeface="+mn-ea"/>
                <a:cs typeface="+mn-cs"/>
                <a:sym typeface="Helvetica Neue"/>
              </a:defRPr>
            </a:lvl3pPr>
            <a:lvl4pPr marL="0" indent="1371600" algn="ctr">
              <a:lnSpc>
                <a:spcPct val="80000"/>
              </a:lnSpc>
              <a:spcBef>
                <a:spcPts val="0"/>
              </a:spcBef>
              <a:buSzTx/>
              <a:buNone/>
              <a:defRPr sz="25000" b="1" spc="-250">
                <a:latin typeface="+mn-lt"/>
                <a:ea typeface="+mn-ea"/>
                <a:cs typeface="+mn-cs"/>
                <a:sym typeface="Helvetica Neue"/>
              </a:defRPr>
            </a:lvl4pPr>
            <a:lvl5pPr marL="0" indent="1828800" algn="ctr">
              <a:lnSpc>
                <a:spcPct val="80000"/>
              </a:lnSpc>
              <a:spcBef>
                <a:spcPts val="0"/>
              </a:spcBef>
              <a:buSzTx/>
              <a:buNone/>
              <a:defRPr sz="25000" b="1" spc="-250">
                <a:latin typeface="+mn-lt"/>
                <a:ea typeface="+mn-ea"/>
                <a:cs typeface="+mn-cs"/>
                <a:sym typeface="Helvetica Neue"/>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atin typeface="+mn-lt"/>
                <a:ea typeface="+mn-ea"/>
                <a:cs typeface="+mn-cs"/>
                <a:sym typeface="Helvetica Neue"/>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oumo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atin typeface="+mn-lt"/>
                <a:ea typeface="+mn-ea"/>
                <a:cs typeface="+mn-cs"/>
                <a:sym typeface="Helvetica Neue"/>
              </a:defRPr>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000" b="1">
                <a:latin typeface="+mn-lt"/>
                <a:ea typeface="+mn-ea"/>
                <a:cs typeface="+mn-cs"/>
                <a:sym typeface="Helvetica Neue"/>
              </a:defRPr>
            </a:lvl1pPr>
            <a:lvl2pPr marL="0" indent="457200" defTabSz="825500">
              <a:lnSpc>
                <a:spcPct val="100000"/>
              </a:lnSpc>
              <a:spcBef>
                <a:spcPts val="0"/>
              </a:spcBef>
              <a:buSzTx/>
              <a:buNone/>
              <a:defRPr sz="5000" b="1">
                <a:latin typeface="+mn-lt"/>
                <a:ea typeface="+mn-ea"/>
                <a:cs typeface="+mn-cs"/>
                <a:sym typeface="Helvetica Neue"/>
              </a:defRPr>
            </a:lvl2pPr>
            <a:lvl3pPr marL="0" indent="914400" defTabSz="825500">
              <a:lnSpc>
                <a:spcPct val="100000"/>
              </a:lnSpc>
              <a:spcBef>
                <a:spcPts val="0"/>
              </a:spcBef>
              <a:buSzTx/>
              <a:buNone/>
              <a:defRPr sz="5000" b="1">
                <a:latin typeface="+mn-lt"/>
                <a:ea typeface="+mn-ea"/>
                <a:cs typeface="+mn-cs"/>
                <a:sym typeface="Helvetica Neue"/>
              </a:defRPr>
            </a:lvl3pPr>
            <a:lvl4pPr marL="0" indent="1371600" defTabSz="825500">
              <a:lnSpc>
                <a:spcPct val="100000"/>
              </a:lnSpc>
              <a:spcBef>
                <a:spcPts val="0"/>
              </a:spcBef>
              <a:buSzTx/>
              <a:buNone/>
              <a:defRPr sz="5000" b="1">
                <a:latin typeface="+mn-lt"/>
                <a:ea typeface="+mn-ea"/>
                <a:cs typeface="+mn-cs"/>
                <a:sym typeface="Helvetica Neue"/>
              </a:defRPr>
            </a:lvl4pPr>
            <a:lvl5pPr marL="0" indent="1828800" defTabSz="825500">
              <a:lnSpc>
                <a:spcPct val="100000"/>
              </a:lnSpc>
              <a:spcBef>
                <a:spcPts val="0"/>
              </a:spcBef>
              <a:buSzTx/>
              <a:buNone/>
              <a:defRPr sz="5000" b="1">
                <a:latin typeface="+mn-lt"/>
                <a:ea typeface="+mn-ea"/>
                <a:cs typeface="+mn-cs"/>
                <a:sym typeface="Helvetica Neue"/>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oumo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000" b="1">
                <a:latin typeface="+mn-lt"/>
                <a:ea typeface="+mn-ea"/>
                <a:cs typeface="+mn-cs"/>
                <a:sym typeface="Helvetica Neue"/>
              </a:defRPr>
            </a:lvl1pPr>
            <a:lvl2pPr marL="0" indent="457200" defTabSz="825500">
              <a:lnSpc>
                <a:spcPct val="100000"/>
              </a:lnSpc>
              <a:spcBef>
                <a:spcPts val="0"/>
              </a:spcBef>
              <a:buSzTx/>
              <a:buNone/>
              <a:defRPr sz="5000" b="1">
                <a:latin typeface="+mn-lt"/>
                <a:ea typeface="+mn-ea"/>
                <a:cs typeface="+mn-cs"/>
                <a:sym typeface="Helvetica Neue"/>
              </a:defRPr>
            </a:lvl2pPr>
            <a:lvl3pPr marL="0" indent="914400" defTabSz="825500">
              <a:lnSpc>
                <a:spcPct val="100000"/>
              </a:lnSpc>
              <a:spcBef>
                <a:spcPts val="0"/>
              </a:spcBef>
              <a:buSzTx/>
              <a:buNone/>
              <a:defRPr sz="5000" b="1">
                <a:latin typeface="+mn-lt"/>
                <a:ea typeface="+mn-ea"/>
                <a:cs typeface="+mn-cs"/>
                <a:sym typeface="Helvetica Neue"/>
              </a:defRPr>
            </a:lvl3pPr>
            <a:lvl4pPr marL="0" indent="1371600" defTabSz="825500">
              <a:lnSpc>
                <a:spcPct val="100000"/>
              </a:lnSpc>
              <a:spcBef>
                <a:spcPts val="0"/>
              </a:spcBef>
              <a:buSzTx/>
              <a:buNone/>
              <a:defRPr sz="5000" b="1">
                <a:latin typeface="+mn-lt"/>
                <a:ea typeface="+mn-ea"/>
                <a:cs typeface="+mn-cs"/>
                <a:sym typeface="Helvetica Neue"/>
              </a:defRPr>
            </a:lvl4pPr>
            <a:lvl5pPr marL="0" indent="1828800" defTabSz="825500">
              <a:lnSpc>
                <a:spcPct val="100000"/>
              </a:lnSpc>
              <a:spcBef>
                <a:spcPts val="0"/>
              </a:spcBef>
              <a:buSzTx/>
              <a:buNone/>
              <a:defRPr sz="5000" b="1">
                <a:latin typeface="+mn-lt"/>
                <a:ea typeface="+mn-ea"/>
                <a:cs typeface="+mn-cs"/>
                <a:sym typeface="Helvetica Neue"/>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000" b="1">
                <a:latin typeface="+mn-lt"/>
                <a:ea typeface="+mn-ea"/>
                <a:cs typeface="+mn-cs"/>
                <a:sym typeface="Helvetica Neue"/>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000" b="1">
                <a:latin typeface="+mn-lt"/>
                <a:ea typeface="+mn-ea"/>
                <a:cs typeface="+mn-cs"/>
                <a:sym typeface="Helvetica Neue"/>
              </a:defRPr>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000" b="1">
                <a:latin typeface="+mn-lt"/>
                <a:ea typeface="+mn-ea"/>
                <a:cs typeface="+mn-cs"/>
                <a:sym typeface="Helvetica Neue"/>
              </a:defRPr>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000" b="1">
                <a:latin typeface="+mn-lt"/>
                <a:ea typeface="+mn-ea"/>
                <a:cs typeface="+mn-cs"/>
                <a:sym typeface="Helvetica Neue"/>
              </a:defRPr>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pc="-45"/>
            </a:lvl1pPr>
            <a:lvl2pPr marL="0" indent="457200" defTabSz="825500">
              <a:lnSpc>
                <a:spcPct val="100000"/>
              </a:lnSpc>
              <a:spcBef>
                <a:spcPts val="1800"/>
              </a:spcBef>
              <a:buSzTx/>
              <a:buNone/>
              <a:defRPr spc="-45"/>
            </a:lvl2pPr>
            <a:lvl3pPr marL="0" indent="914400" defTabSz="825500">
              <a:lnSpc>
                <a:spcPct val="100000"/>
              </a:lnSpc>
              <a:spcBef>
                <a:spcPts val="1800"/>
              </a:spcBef>
              <a:buSzTx/>
              <a:buNone/>
              <a:defRPr spc="-45"/>
            </a:lvl3pPr>
            <a:lvl4pPr marL="0" indent="1371600" defTabSz="825500">
              <a:lnSpc>
                <a:spcPct val="100000"/>
              </a:lnSpc>
              <a:spcBef>
                <a:spcPts val="1800"/>
              </a:spcBef>
              <a:buSzTx/>
              <a:buNone/>
              <a:defRPr spc="-45"/>
            </a:lvl4pPr>
            <a:lvl5pPr marL="0" indent="1828800" defTabSz="825500">
              <a:lnSpc>
                <a:spcPct val="100000"/>
              </a:lnSpc>
              <a:spcBef>
                <a:spcPts val="1800"/>
              </a:spcBef>
              <a:buSzTx/>
              <a:buNone/>
              <a:defRPr spc="-4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7500" b="1" i="0" u="none" strike="noStrike" cap="none" spc="-150" baseline="0">
          <a:solidFill>
            <a:srgbClr val="000000"/>
          </a:solidFill>
          <a:uFillTx/>
          <a:latin typeface="+mn-lt"/>
          <a:ea typeface="+mn-ea"/>
          <a:cs typeface="+mn-cs"/>
          <a:sym typeface="Helvetica Neue"/>
        </a:defRPr>
      </a:lvl9pPr>
    </p:titleStyle>
    <p:bodyStyle>
      <a:lvl1pPr marL="5715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1pPr>
      <a:lvl2pPr marL="11811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2pPr>
      <a:lvl3pPr marL="17907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3pPr>
      <a:lvl4pPr marL="24003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4pPr>
      <a:lvl5pPr marL="30099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5pPr>
      <a:lvl6pPr marL="36195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6pPr>
      <a:lvl7pPr marL="42291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7pPr>
      <a:lvl8pPr marL="48387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8pPr>
      <a:lvl9pPr marL="5448300" marR="0" indent="-571500" algn="l" defTabSz="2438338" rtl="0" latinLnBrk="0">
        <a:lnSpc>
          <a:spcPct val="90000"/>
        </a:lnSpc>
        <a:spcBef>
          <a:spcPts val="4500"/>
        </a:spcBef>
        <a:spcAft>
          <a:spcPts val="0"/>
        </a:spcAft>
        <a:buClrTx/>
        <a:buSzPct val="123000"/>
        <a:buFontTx/>
        <a:buChar char="•"/>
        <a:tabLst/>
        <a:defRPr sz="4500" b="0" i="0" u="none" strike="noStrike" cap="none" spc="0" baseline="0">
          <a:solidFill>
            <a:srgbClr val="000000"/>
          </a:solidFill>
          <a:uFillTx/>
          <a:latin typeface="Basic Commercial LT W04 Light"/>
          <a:ea typeface="Basic Commercial LT W04 Light"/>
          <a:cs typeface="Basic Commercial LT W04 Light"/>
          <a:sym typeface="Basic Commercial LT W04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github.com/GiorgiaAuroraAdorni/gansformer-reproducibility-challeng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giorgia.adorni@usi.ch" TargetMode="External"/><Relationship Id="rId5" Type="http://schemas.openxmlformats.org/officeDocument/2006/relationships/hyperlink" Target="mailto:stefano.carlo.lambertenghi@usi.ch" TargetMode="External"/><Relationship Id="rId4" Type="http://schemas.openxmlformats.org/officeDocument/2006/relationships/hyperlink" Target="mailto:felix.boelter@usi.ch"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36.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47.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1.xml"/><Relationship Id="rId1" Type="http://schemas.openxmlformats.org/officeDocument/2006/relationships/slideLayout" Target="../slideLayouts/slideLayout4.xml"/><Relationship Id="rId5" Type="http://schemas.openxmlformats.org/officeDocument/2006/relationships/image" Target="../media/image53.png"/><Relationship Id="rId4" Type="http://schemas.openxmlformats.org/officeDocument/2006/relationships/image" Target="../media/image52.png"/></Relationships>
</file>

<file path=ppt/slides/_rels/slide43.xml.rels><?xml version="1.0" encoding="UTF-8" standalone="yes"?>
<Relationships xmlns="http://schemas.openxmlformats.org/package/2006/relationships"><Relationship Id="rId8" Type="http://schemas.openxmlformats.org/officeDocument/2006/relationships/image" Target="../media/image59.gif"/><Relationship Id="rId3" Type="http://schemas.openxmlformats.org/officeDocument/2006/relationships/image" Target="../media/image54.gif"/><Relationship Id="rId7" Type="http://schemas.openxmlformats.org/officeDocument/2006/relationships/image" Target="../media/image58.gif"/><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image" Target="../media/image57.gif"/><Relationship Id="rId5" Type="http://schemas.openxmlformats.org/officeDocument/2006/relationships/image" Target="../media/image56.gif"/><Relationship Id="rId10" Type="http://schemas.openxmlformats.org/officeDocument/2006/relationships/image" Target="../media/image61.gif"/><Relationship Id="rId4" Type="http://schemas.openxmlformats.org/officeDocument/2006/relationships/image" Target="../media/image55.gif"/><Relationship Id="rId9" Type="http://schemas.openxmlformats.org/officeDocument/2006/relationships/image" Target="../media/image60.gif"/></Relationships>
</file>

<file path=ppt/slides/_rels/slide44.xml.rels><?xml version="1.0" encoding="UTF-8" standalone="yes"?>
<Relationships xmlns="http://schemas.openxmlformats.org/package/2006/relationships"><Relationship Id="rId8" Type="http://schemas.openxmlformats.org/officeDocument/2006/relationships/image" Target="../media/image65.gif"/><Relationship Id="rId13" Type="http://schemas.openxmlformats.org/officeDocument/2006/relationships/image" Target="../media/image70.png"/><Relationship Id="rId3" Type="http://schemas.openxmlformats.org/officeDocument/2006/relationships/slideLayout" Target="../slideLayouts/slideLayout4.xml"/><Relationship Id="rId7" Type="http://schemas.openxmlformats.org/officeDocument/2006/relationships/image" Target="../media/image64.png"/><Relationship Id="rId12" Type="http://schemas.openxmlformats.org/officeDocument/2006/relationships/image" Target="../media/image6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3.gif"/><Relationship Id="rId11" Type="http://schemas.openxmlformats.org/officeDocument/2006/relationships/image" Target="../media/image68.png"/><Relationship Id="rId5" Type="http://schemas.openxmlformats.org/officeDocument/2006/relationships/image" Target="../media/image62.gif"/><Relationship Id="rId10" Type="http://schemas.openxmlformats.org/officeDocument/2006/relationships/image" Target="../media/image67.png"/><Relationship Id="rId4" Type="http://schemas.openxmlformats.org/officeDocument/2006/relationships/notesSlide" Target="../notesSlides/notesSlide43.xml"/><Relationship Id="rId9" Type="http://schemas.openxmlformats.org/officeDocument/2006/relationships/image" Target="../media/image66.png"/></Relationships>
</file>

<file path=ppt/slides/_rels/slide45.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72.ti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GANsformer…"/>
          <p:cNvSpPr txBox="1">
            <a:spLocks noGrp="1"/>
          </p:cNvSpPr>
          <p:nvPr>
            <p:ph type="ctrTitle"/>
          </p:nvPr>
        </p:nvSpPr>
        <p:spPr>
          <a:prstGeom prst="rect">
            <a:avLst/>
          </a:prstGeom>
        </p:spPr>
        <p:txBody>
          <a:bodyPr/>
          <a:lstStyle/>
          <a:p>
            <a:r>
              <a:t>GANsformer </a:t>
            </a:r>
          </a:p>
          <a:p>
            <a:r>
              <a:t>reproducibility challenge</a:t>
            </a:r>
          </a:p>
        </p:txBody>
      </p:sp>
      <p:sp>
        <p:nvSpPr>
          <p:cNvPr id="152" name="Project for Advance Topic in Machine Learning course (21/22)"/>
          <p:cNvSpPr txBox="1">
            <a:spLocks noGrp="1"/>
          </p:cNvSpPr>
          <p:nvPr>
            <p:ph type="subTitle" sz="quarter" idx="1"/>
          </p:nvPr>
        </p:nvSpPr>
        <p:spPr>
          <a:xfrm>
            <a:off x="1201342" y="7223190"/>
            <a:ext cx="21971001" cy="1220228"/>
          </a:xfrm>
          <a:prstGeom prst="rect">
            <a:avLst/>
          </a:prstGeom>
        </p:spPr>
        <p:txBody>
          <a:bodyPr/>
          <a:lstStyle/>
          <a:p>
            <a:r>
              <a:t>Project for Advance Topic in Machine Learning course (21/22)</a:t>
            </a:r>
          </a:p>
        </p:txBody>
      </p:sp>
      <p:pic>
        <p:nvPicPr>
          <p:cNvPr id="153" name="iu-3.png" descr="iu-3.png"/>
          <p:cNvPicPr>
            <a:picLocks noChangeAspect="1"/>
          </p:cNvPicPr>
          <p:nvPr/>
        </p:nvPicPr>
        <p:blipFill>
          <a:blip r:embed="rId3"/>
          <a:stretch>
            <a:fillRect/>
          </a:stretch>
        </p:blipFill>
        <p:spPr>
          <a:xfrm>
            <a:off x="17384608" y="-11500"/>
            <a:ext cx="6578300" cy="3697982"/>
          </a:xfrm>
          <a:prstGeom prst="rect">
            <a:avLst/>
          </a:prstGeom>
          <a:ln w="12700">
            <a:miter lim="400000"/>
          </a:ln>
        </p:spPr>
      </p:pic>
      <p:sp>
        <p:nvSpPr>
          <p:cNvPr id="154" name="Felix Boelter…"/>
          <p:cNvSpPr txBox="1"/>
          <p:nvPr/>
        </p:nvSpPr>
        <p:spPr>
          <a:xfrm>
            <a:off x="15333436" y="11330351"/>
            <a:ext cx="7759701" cy="1447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r" defTabSz="825500">
              <a:defRPr sz="3600">
                <a:solidFill>
                  <a:srgbClr val="000000"/>
                </a:solidFill>
                <a:latin typeface="Basic Commercial LT W04 Light"/>
                <a:ea typeface="Basic Commercial LT W04 Light"/>
                <a:cs typeface="Basic Commercial LT W04 Light"/>
                <a:sym typeface="Basic Commercial LT W04 Light"/>
              </a:defRPr>
            </a:pPr>
            <a:r>
              <a:t>Felix Boelter </a:t>
            </a:r>
          </a:p>
          <a:p>
            <a:pPr algn="r" defTabSz="825500">
              <a:defRPr sz="3600">
                <a:solidFill>
                  <a:srgbClr val="000000"/>
                </a:solidFill>
                <a:latin typeface="Basic Commercial LT W04 Light"/>
                <a:ea typeface="Basic Commercial LT W04 Light"/>
                <a:cs typeface="Basic Commercial LT W04 Light"/>
                <a:sym typeface="Basic Commercial LT W04 Light"/>
              </a:defRPr>
            </a:pPr>
            <a:r>
              <a:rPr u="sng">
                <a:hlinkClick r:id="rId4"/>
              </a:rPr>
              <a:t>felix.boelter@usi.ch</a:t>
            </a:r>
          </a:p>
        </p:txBody>
      </p:sp>
      <p:sp>
        <p:nvSpPr>
          <p:cNvPr id="155" name="Stefano Carlo Lambertenghi…"/>
          <p:cNvSpPr txBox="1"/>
          <p:nvPr/>
        </p:nvSpPr>
        <p:spPr>
          <a:xfrm>
            <a:off x="8314513" y="11330351"/>
            <a:ext cx="7754974" cy="1447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825500">
              <a:defRPr sz="3600">
                <a:solidFill>
                  <a:srgbClr val="000000"/>
                </a:solidFill>
                <a:latin typeface="Basic Commercial LT W04 Light"/>
                <a:ea typeface="Basic Commercial LT W04 Light"/>
                <a:cs typeface="Basic Commercial LT W04 Light"/>
                <a:sym typeface="Basic Commercial LT W04 Light"/>
              </a:defRPr>
            </a:pPr>
            <a:r>
              <a:t>Stefano Carlo Lambertenghi </a:t>
            </a:r>
          </a:p>
          <a:p>
            <a:pPr defTabSz="825500">
              <a:defRPr sz="3600">
                <a:solidFill>
                  <a:srgbClr val="000000"/>
                </a:solidFill>
                <a:latin typeface="Basic Commercial LT W04 Light"/>
                <a:ea typeface="Basic Commercial LT W04 Light"/>
                <a:cs typeface="Basic Commercial LT W04 Light"/>
                <a:sym typeface="Basic Commercial LT W04 Light"/>
              </a:defRPr>
            </a:pPr>
            <a:r>
              <a:rPr u="sng">
                <a:hlinkClick r:id="rId5"/>
              </a:rPr>
              <a:t>stefano.carlo.lambertenghi@usi.ch</a:t>
            </a:r>
          </a:p>
        </p:txBody>
      </p:sp>
      <p:sp>
        <p:nvSpPr>
          <p:cNvPr id="156" name="Giorgia Adorni…"/>
          <p:cNvSpPr txBox="1"/>
          <p:nvPr/>
        </p:nvSpPr>
        <p:spPr>
          <a:xfrm>
            <a:off x="1201039" y="11332037"/>
            <a:ext cx="7759701" cy="14444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l" defTabSz="825500">
              <a:defRPr sz="3600">
                <a:solidFill>
                  <a:srgbClr val="000000"/>
                </a:solidFill>
                <a:latin typeface="Basic Commercial LT W04 Light"/>
                <a:ea typeface="Basic Commercial LT W04 Light"/>
                <a:cs typeface="Basic Commercial LT W04 Light"/>
                <a:sym typeface="Basic Commercial LT W04 Light"/>
              </a:defRPr>
            </a:pPr>
            <a:r>
              <a:t>Giorgia Adorni</a:t>
            </a:r>
          </a:p>
          <a:p>
            <a:pPr algn="l" defTabSz="825500">
              <a:defRPr sz="3600">
                <a:solidFill>
                  <a:srgbClr val="000000"/>
                </a:solidFill>
                <a:latin typeface="Basic Commercial LT W04 Light"/>
                <a:ea typeface="Basic Commercial LT W04 Light"/>
                <a:cs typeface="Basic Commercial LT W04 Light"/>
                <a:sym typeface="Basic Commercial LT W04 Light"/>
              </a:defRPr>
            </a:pPr>
            <a:r>
              <a:rPr u="sng">
                <a:hlinkClick r:id="rId6"/>
              </a:rPr>
              <a:t>giorgia.adorni@usi.ch</a:t>
            </a:r>
          </a:p>
        </p:txBody>
      </p:sp>
      <p:sp>
        <p:nvSpPr>
          <p:cNvPr id="157" name="https://github.com/GiorgiaAuroraAdorni/gansformer-reproducibility-challenge"/>
          <p:cNvSpPr txBox="1"/>
          <p:nvPr/>
        </p:nvSpPr>
        <p:spPr>
          <a:xfrm>
            <a:off x="1232103" y="8443417"/>
            <a:ext cx="10616794"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l">
              <a:defRPr sz="2500" u="sng">
                <a:solidFill>
                  <a:srgbClr val="000000"/>
                </a:solidFill>
                <a:latin typeface="Basic Commercial LT W04 Light"/>
                <a:ea typeface="Basic Commercial LT W04 Light"/>
                <a:cs typeface="Basic Commercial LT W04 Light"/>
                <a:sym typeface="Basic Commercial LT W04 Light"/>
                <a:hlinkClick r:id="rId7"/>
              </a:defRPr>
            </a:lvl1pPr>
          </a:lstStyle>
          <a:p>
            <a:pPr>
              <a:defRPr u="none"/>
            </a:pPr>
            <a:r>
              <a:rPr u="sng">
                <a:hlinkClick r:id="rId7"/>
              </a:rPr>
              <a:t>https://github.com/GiorgiaAuroraAdorni/gansformer-reproducibility-challenge</a:t>
            </a:r>
          </a:p>
        </p:txBody>
      </p:sp>
      <p:sp>
        <p:nvSpPr>
          <p:cNvPr id="158" name="Hudson &amp; Zitnick"/>
          <p:cNvSpPr txBox="1"/>
          <p:nvPr/>
        </p:nvSpPr>
        <p:spPr>
          <a:xfrm>
            <a:off x="1252604" y="3408669"/>
            <a:ext cx="3323845" cy="647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600">
                <a:solidFill>
                  <a:srgbClr val="000000"/>
                </a:solidFill>
                <a:latin typeface="Basic Commercial LT W04 Light"/>
                <a:ea typeface="Basic Commercial LT W04 Light"/>
                <a:cs typeface="Basic Commercial LT W04 Light"/>
                <a:sym typeface="Basic Commercial LT W04 Light"/>
              </a:defRPr>
            </a:lvl1pPr>
          </a:lstStyle>
          <a:p>
            <a:r>
              <a:t>Hudson &amp; Zitnick</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Combination of StyleGAN2 and BERT attention mechanism to generate complex and more realistic examples…"/>
          <p:cNvSpPr txBox="1">
            <a:spLocks noGrp="1"/>
          </p:cNvSpPr>
          <p:nvPr>
            <p:ph type="body" idx="1"/>
          </p:nvPr>
        </p:nvSpPr>
        <p:spPr>
          <a:xfrm>
            <a:off x="1206500" y="3288856"/>
            <a:ext cx="21971000" cy="9015950"/>
          </a:xfrm>
          <a:prstGeom prst="rect">
            <a:avLst/>
          </a:prstGeom>
        </p:spPr>
        <p:txBody>
          <a:bodyPr anchor="ctr"/>
          <a:lstStyle/>
          <a:p>
            <a:r>
              <a:t>Combination of StyleGAN2 and BERT attention mechanism to generate complex and more realistic examples</a:t>
            </a:r>
            <a:br/>
            <a:endParaRPr/>
          </a:p>
          <a:p>
            <a:r>
              <a:t>Why StyleGAN2?</a:t>
            </a:r>
          </a:p>
          <a:p>
            <a:pPr lvl="1"/>
            <a:r>
              <a:t>Powerful generator for the overall style of the image with control of global features.</a:t>
            </a:r>
            <a:br/>
            <a:endParaRPr/>
          </a:p>
          <a:p>
            <a:r>
              <a:t>Why BERT attention mechanism?</a:t>
            </a:r>
          </a:p>
          <a:p>
            <a:pPr lvl="1"/>
            <a:r>
              <a:t>Powerful with respect to small details of localised regions.</a:t>
            </a:r>
          </a:p>
        </p:txBody>
      </p:sp>
      <p:sp>
        <p:nvSpPr>
          <p:cNvPr id="224" name="Generative Adversarial Transformers [2]"/>
          <p:cNvSpPr txBox="1">
            <a:spLocks noGrp="1"/>
          </p:cNvSpPr>
          <p:nvPr>
            <p:ph type="title"/>
          </p:nvPr>
        </p:nvSpPr>
        <p:spPr>
          <a:prstGeom prst="rect">
            <a:avLst/>
          </a:prstGeom>
        </p:spPr>
        <p:txBody>
          <a:bodyPr/>
          <a:lstStyle/>
          <a:p>
            <a:r>
              <a:t>Generative Adversarial Transformers </a:t>
            </a:r>
            <a:r>
              <a:rPr sz="7000" b="0" spc="-140"/>
              <a:t>[2]</a:t>
            </a:r>
          </a:p>
        </p:txBody>
      </p:sp>
      <p:sp>
        <p:nvSpPr>
          <p:cNvPr id="225"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Generative Adversarial Transformers [2]"/>
          <p:cNvSpPr txBox="1">
            <a:spLocks noGrp="1"/>
          </p:cNvSpPr>
          <p:nvPr>
            <p:ph type="title"/>
          </p:nvPr>
        </p:nvSpPr>
        <p:spPr>
          <a:prstGeom prst="rect">
            <a:avLst/>
          </a:prstGeom>
        </p:spPr>
        <p:txBody>
          <a:bodyPr/>
          <a:lstStyle/>
          <a:p>
            <a:r>
              <a:t>Generative Adversarial Transformers </a:t>
            </a:r>
            <a:r>
              <a:rPr sz="7000" b="0" spc="-140"/>
              <a:t>[2]</a:t>
            </a:r>
          </a:p>
        </p:txBody>
      </p:sp>
      <p:sp>
        <p:nvSpPr>
          <p:cNvPr id="23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pic>
        <p:nvPicPr>
          <p:cNvPr id="231" name="Image" descr="Image"/>
          <p:cNvPicPr>
            <a:picLocks noChangeAspect="1"/>
          </p:cNvPicPr>
          <p:nvPr/>
        </p:nvPicPr>
        <p:blipFill>
          <a:blip r:embed="rId3"/>
          <a:srcRect l="10808" t="8356" r="66469" b="30404"/>
          <a:stretch>
            <a:fillRect/>
          </a:stretch>
        </p:blipFill>
        <p:spPr>
          <a:xfrm>
            <a:off x="4682888" y="4287699"/>
            <a:ext cx="4278583" cy="4387096"/>
          </a:xfrm>
          <a:prstGeom prst="rect">
            <a:avLst/>
          </a:prstGeom>
          <a:ln w="12700">
            <a:miter lim="400000"/>
          </a:ln>
        </p:spPr>
      </p:pic>
      <p:sp>
        <p:nvSpPr>
          <p:cNvPr id="232" name="Standard transformer"/>
          <p:cNvSpPr txBox="1"/>
          <p:nvPr/>
        </p:nvSpPr>
        <p:spPr>
          <a:xfrm>
            <a:off x="4043483" y="2565952"/>
            <a:ext cx="5557521"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solidFill>
                  <a:srgbClr val="000000"/>
                </a:solidFill>
                <a:latin typeface="Basic Commercial LT W04 Light"/>
                <a:ea typeface="Basic Commercial LT W04 Light"/>
                <a:cs typeface="Basic Commercial LT W04 Light"/>
                <a:sym typeface="Basic Commercial LT W04 Light"/>
              </a:defRPr>
            </a:lvl1pPr>
          </a:lstStyle>
          <a:p>
            <a:r>
              <a:t>Standard transformer</a:t>
            </a:r>
          </a:p>
        </p:txBody>
      </p:sp>
      <p:sp>
        <p:nvSpPr>
          <p:cNvPr id="233" name="GANformer uses self-attention only in the in the generator mapping network.…"/>
          <p:cNvSpPr txBox="1"/>
          <p:nvPr/>
        </p:nvSpPr>
        <p:spPr>
          <a:xfrm>
            <a:off x="1288996" y="9173333"/>
            <a:ext cx="11066495" cy="33279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GANformer uses self-attention only in the in the generator mapping network.</a:t>
            </a: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Alternates multi-head self-attention and feed-forward layers.</a:t>
            </a:r>
          </a:p>
        </p:txBody>
      </p:sp>
      <p:sp>
        <p:nvSpPr>
          <p:cNvPr id="234" name="Generator"/>
          <p:cNvSpPr txBox="1"/>
          <p:nvPr/>
        </p:nvSpPr>
        <p:spPr>
          <a:xfrm>
            <a:off x="17466169" y="2565952"/>
            <a:ext cx="2420875"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pic>
        <p:nvPicPr>
          <p:cNvPr id="235" name="Their Ganformer generator.pdf" descr="Their Ganformer generator.pdf"/>
          <p:cNvPicPr>
            <a:picLocks noChangeAspect="1"/>
          </p:cNvPicPr>
          <p:nvPr/>
        </p:nvPicPr>
        <p:blipFill>
          <a:blip r:embed="rId4"/>
          <a:srcRect r="68886"/>
          <a:stretch>
            <a:fillRect/>
          </a:stretch>
        </p:blipFill>
        <p:spPr>
          <a:xfrm>
            <a:off x="17625161" y="3393942"/>
            <a:ext cx="2584289" cy="9964962"/>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Generative Adversarial Transformers [2]"/>
          <p:cNvSpPr txBox="1">
            <a:spLocks noGrp="1"/>
          </p:cNvSpPr>
          <p:nvPr>
            <p:ph type="title"/>
          </p:nvPr>
        </p:nvSpPr>
        <p:spPr>
          <a:prstGeom prst="rect">
            <a:avLst/>
          </a:prstGeom>
        </p:spPr>
        <p:txBody>
          <a:bodyPr/>
          <a:lstStyle/>
          <a:p>
            <a:r>
              <a:t>Generative Adversarial Transformers </a:t>
            </a:r>
            <a:r>
              <a:rPr sz="7000" b="0" spc="-140"/>
              <a:t>[2]</a:t>
            </a:r>
          </a:p>
        </p:txBody>
      </p:sp>
      <p:sp>
        <p:nvSpPr>
          <p:cNvPr id="24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
        <p:nvSpPr>
          <p:cNvPr id="241" name="Bipartite attention allows the network to decide which are the important image features using the latent variables."/>
          <p:cNvSpPr txBox="1">
            <a:spLocks noGrp="1"/>
          </p:cNvSpPr>
          <p:nvPr>
            <p:ph type="body" sz="quarter" idx="1"/>
          </p:nvPr>
        </p:nvSpPr>
        <p:spPr>
          <a:xfrm>
            <a:off x="1300241" y="9369883"/>
            <a:ext cx="11122043" cy="2865736"/>
          </a:xfrm>
          <a:prstGeom prst="rect">
            <a:avLst/>
          </a:prstGeom>
        </p:spPr>
        <p:txBody>
          <a:bodyPr/>
          <a:lstStyle/>
          <a:p>
            <a:r>
              <a:t>Bipartite attention allows the network to decide which are the important image features using the latent variables. </a:t>
            </a:r>
          </a:p>
        </p:txBody>
      </p:sp>
      <p:pic>
        <p:nvPicPr>
          <p:cNvPr id="242" name="Image" descr="Image"/>
          <p:cNvPicPr>
            <a:picLocks noChangeAspect="1"/>
          </p:cNvPicPr>
          <p:nvPr/>
        </p:nvPicPr>
        <p:blipFill>
          <a:blip r:embed="rId3"/>
          <a:srcRect l="36340" t="8356" r="38521" b="40386"/>
          <a:stretch>
            <a:fillRect/>
          </a:stretch>
        </p:blipFill>
        <p:spPr>
          <a:xfrm>
            <a:off x="4494498" y="4630359"/>
            <a:ext cx="4733709" cy="3672019"/>
          </a:xfrm>
          <a:prstGeom prst="rect">
            <a:avLst/>
          </a:prstGeom>
          <a:ln w="12700">
            <a:miter lim="400000"/>
          </a:ln>
        </p:spPr>
      </p:pic>
      <p:sp>
        <p:nvSpPr>
          <p:cNvPr id="243" name="Bipartite transformer"/>
          <p:cNvSpPr txBox="1"/>
          <p:nvPr/>
        </p:nvSpPr>
        <p:spPr>
          <a:xfrm>
            <a:off x="4175847" y="3052016"/>
            <a:ext cx="5370831"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solidFill>
                  <a:srgbClr val="000000"/>
                </a:solidFill>
                <a:latin typeface="Basic Commercial LT W04 Light"/>
                <a:ea typeface="Basic Commercial LT W04 Light"/>
                <a:cs typeface="Basic Commercial LT W04 Light"/>
                <a:sym typeface="Basic Commercial LT W04 Light"/>
              </a:defRPr>
            </a:lvl1pPr>
          </a:lstStyle>
          <a:p>
            <a:r>
              <a:t>Bipartite transformer</a:t>
            </a:r>
          </a:p>
        </p:txBody>
      </p:sp>
      <p:sp>
        <p:nvSpPr>
          <p:cNvPr id="244" name="Generator"/>
          <p:cNvSpPr txBox="1"/>
          <p:nvPr/>
        </p:nvSpPr>
        <p:spPr>
          <a:xfrm>
            <a:off x="19865447" y="2565995"/>
            <a:ext cx="2420875"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pic>
        <p:nvPicPr>
          <p:cNvPr id="245" name="Their Ganformer generator.pdf" descr="Their Ganformer generator.pdf"/>
          <p:cNvPicPr>
            <a:picLocks noChangeAspect="1"/>
          </p:cNvPicPr>
          <p:nvPr/>
        </p:nvPicPr>
        <p:blipFill>
          <a:blip r:embed="rId4"/>
          <a:srcRect l="28709"/>
          <a:stretch>
            <a:fillRect/>
          </a:stretch>
        </p:blipFill>
        <p:spPr>
          <a:xfrm>
            <a:off x="18243339" y="3394028"/>
            <a:ext cx="5921322" cy="9964963"/>
          </a:xfrm>
          <a:prstGeom prst="rect">
            <a:avLst/>
          </a:prstGeom>
          <a:ln w="12700">
            <a:miter lim="400000"/>
          </a:ln>
        </p:spPr>
      </p:pic>
      <p:sp>
        <p:nvSpPr>
          <p:cNvPr id="246" name="Discriminator"/>
          <p:cNvSpPr txBox="1"/>
          <p:nvPr/>
        </p:nvSpPr>
        <p:spPr>
          <a:xfrm>
            <a:off x="13732287" y="3603147"/>
            <a:ext cx="3120962"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Discriminator</a:t>
            </a:r>
          </a:p>
        </p:txBody>
      </p:sp>
      <p:pic>
        <p:nvPicPr>
          <p:cNvPr id="247" name="thier discriminator (ganformer).pdf" descr="thier discriminator (ganformer).pdf"/>
          <p:cNvPicPr>
            <a:picLocks noChangeAspect="1"/>
          </p:cNvPicPr>
          <p:nvPr/>
        </p:nvPicPr>
        <p:blipFill>
          <a:blip r:embed="rId5"/>
          <a:stretch>
            <a:fillRect/>
          </a:stretch>
        </p:blipFill>
        <p:spPr>
          <a:xfrm>
            <a:off x="12533302" y="4385183"/>
            <a:ext cx="5518932" cy="4482626"/>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implex attention"/>
          <p:cNvSpPr txBox="1">
            <a:spLocks noGrp="1"/>
          </p:cNvSpPr>
          <p:nvPr>
            <p:ph type="body" idx="21"/>
          </p:nvPr>
        </p:nvSpPr>
        <p:spPr>
          <a:xfrm>
            <a:off x="1645313" y="2398868"/>
            <a:ext cx="10168543" cy="93477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b="0">
                <a:latin typeface="Basic Commercial LT W04 Light"/>
                <a:ea typeface="Basic Commercial LT W04 Light"/>
                <a:cs typeface="Basic Commercial LT W04 Light"/>
                <a:sym typeface="Basic Commercial LT W04 Light"/>
              </a:defRPr>
            </a:lvl1pPr>
          </a:lstStyle>
          <a:p>
            <a:r>
              <a:t>Simplex attention </a:t>
            </a:r>
          </a:p>
        </p:txBody>
      </p:sp>
      <p:sp>
        <p:nvSpPr>
          <p:cNvPr id="252" name="permits communication in a single direction:   latent vectors → image features"/>
          <p:cNvSpPr txBox="1">
            <a:spLocks noGrp="1"/>
          </p:cNvSpPr>
          <p:nvPr>
            <p:ph type="body" sz="quarter" idx="1"/>
          </p:nvPr>
        </p:nvSpPr>
        <p:spPr>
          <a:xfrm>
            <a:off x="1206500" y="8313118"/>
            <a:ext cx="11046169" cy="4191398"/>
          </a:xfrm>
          <a:prstGeom prst="rect">
            <a:avLst/>
          </a:prstGeom>
        </p:spPr>
        <p:txBody>
          <a:bodyPr/>
          <a:lstStyle/>
          <a:p>
            <a:r>
              <a:t>permits communication in a single direction: </a:t>
            </a:r>
            <a:br/>
            <a:br/>
            <a:r>
              <a:t>latent vectors → image features</a:t>
            </a:r>
          </a:p>
        </p:txBody>
      </p:sp>
      <p:sp>
        <p:nvSpPr>
          <p:cNvPr id="253" name="Duplex attention"/>
          <p:cNvSpPr txBox="1"/>
          <p:nvPr/>
        </p:nvSpPr>
        <p:spPr>
          <a:xfrm>
            <a:off x="12810395" y="2398868"/>
            <a:ext cx="10168543" cy="9347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defTabSz="825500">
              <a:defRPr sz="5000">
                <a:solidFill>
                  <a:srgbClr val="000000"/>
                </a:solidFill>
                <a:latin typeface="Basic Commercial LT W04 Light"/>
                <a:ea typeface="Basic Commercial LT W04 Light"/>
                <a:cs typeface="Basic Commercial LT W04 Light"/>
                <a:sym typeface="Basic Commercial LT W04 Light"/>
              </a:defRPr>
            </a:lvl1pPr>
          </a:lstStyle>
          <a:p>
            <a:r>
              <a:t>Duplex attention </a:t>
            </a:r>
          </a:p>
        </p:txBody>
      </p:sp>
      <p:sp>
        <p:nvSpPr>
          <p:cNvPr id="254" name="permits communication in both directions:  first compute the attention assignments between image features and latent vectors and then refine the assignments of the image features by considering the centroids of the latents (k-means algorithm)"/>
          <p:cNvSpPr txBox="1"/>
          <p:nvPr/>
        </p:nvSpPr>
        <p:spPr>
          <a:xfrm>
            <a:off x="12644430" y="8313118"/>
            <a:ext cx="10500472" cy="41913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537209" indent="-537209" algn="l" defTabSz="2292038">
              <a:lnSpc>
                <a:spcPct val="90000"/>
              </a:lnSpc>
              <a:spcBef>
                <a:spcPts val="4200"/>
              </a:spcBef>
              <a:buSzPct val="123000"/>
              <a:buChar char="•"/>
              <a:defRPr sz="4230">
                <a:solidFill>
                  <a:srgbClr val="000000"/>
                </a:solidFill>
                <a:latin typeface="Basic Commercial LT W04 Light"/>
                <a:ea typeface="Basic Commercial LT W04 Light"/>
                <a:cs typeface="Basic Commercial LT W04 Light"/>
                <a:sym typeface="Basic Commercial LT W04 Light"/>
              </a:defRPr>
            </a:pPr>
            <a:r>
              <a:t>permits communication in both directions:</a:t>
            </a:r>
            <a:br/>
            <a:br/>
            <a:r>
              <a:t>first compute the attention assignments between image features and latent vectors and then refine the assignments of the image features by considering the centroids of the latents (k-means algorithm)</a:t>
            </a:r>
          </a:p>
        </p:txBody>
      </p:sp>
      <p:sp>
        <p:nvSpPr>
          <p:cNvPr id="255"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
        <p:nvSpPr>
          <p:cNvPr id="256" name="Generative Adversarial Transformers [2]"/>
          <p:cNvSpPr txBox="1">
            <a:spLocks noGrp="1"/>
          </p:cNvSpPr>
          <p:nvPr>
            <p:ph type="title"/>
          </p:nvPr>
        </p:nvSpPr>
        <p:spPr>
          <a:prstGeom prst="rect">
            <a:avLst/>
          </a:prstGeom>
        </p:spPr>
        <p:txBody>
          <a:bodyPr/>
          <a:lstStyle/>
          <a:p>
            <a:r>
              <a:t>Generative Adversarial Transformers </a:t>
            </a:r>
            <a:r>
              <a:rPr sz="7000" b="0" spc="-140"/>
              <a:t>[2]</a:t>
            </a:r>
          </a:p>
        </p:txBody>
      </p:sp>
      <p:pic>
        <p:nvPicPr>
          <p:cNvPr id="257" name="Image" descr="Image"/>
          <p:cNvPicPr>
            <a:picLocks noChangeAspect="1"/>
          </p:cNvPicPr>
          <p:nvPr/>
        </p:nvPicPr>
        <p:blipFill>
          <a:blip r:embed="rId3"/>
          <a:srcRect l="36340" t="8356" r="36340" b="33137"/>
          <a:stretch>
            <a:fillRect/>
          </a:stretch>
        </p:blipFill>
        <p:spPr>
          <a:xfrm>
            <a:off x="4323401" y="3545238"/>
            <a:ext cx="5144318" cy="4191327"/>
          </a:xfrm>
          <a:prstGeom prst="rect">
            <a:avLst/>
          </a:prstGeom>
          <a:ln w="12700">
            <a:miter lim="400000"/>
          </a:ln>
        </p:spPr>
      </p:pic>
      <p:pic>
        <p:nvPicPr>
          <p:cNvPr id="258" name="Image" descr="Image"/>
          <p:cNvPicPr>
            <a:picLocks noChangeAspect="1"/>
          </p:cNvPicPr>
          <p:nvPr/>
        </p:nvPicPr>
        <p:blipFill>
          <a:blip r:embed="rId3"/>
          <a:srcRect l="63094" t="8356" r="10395" b="33137"/>
          <a:stretch>
            <a:fillRect/>
          </a:stretch>
        </p:blipFill>
        <p:spPr>
          <a:xfrm>
            <a:off x="15398520" y="3545238"/>
            <a:ext cx="4992112" cy="4191327"/>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
        <p:nvSpPr>
          <p:cNvPr id="263" name="Generative Adversarial Transformers [2]"/>
          <p:cNvSpPr txBox="1">
            <a:spLocks noGrp="1"/>
          </p:cNvSpPr>
          <p:nvPr>
            <p:ph type="title"/>
          </p:nvPr>
        </p:nvSpPr>
        <p:spPr>
          <a:prstGeom prst="rect">
            <a:avLst/>
          </a:prstGeom>
        </p:spPr>
        <p:txBody>
          <a:bodyPr/>
          <a:lstStyle/>
          <a:p>
            <a:r>
              <a:t>Generative Adversarial Transformers </a:t>
            </a:r>
            <a:r>
              <a:rPr sz="7000" b="0" spc="-140"/>
              <a:t>[2]</a:t>
            </a:r>
          </a:p>
        </p:txBody>
      </p:sp>
      <p:pic>
        <p:nvPicPr>
          <p:cNvPr id="264" name="Their Ganformer generator.pdf" descr="Their Ganformer generator.pdf"/>
          <p:cNvPicPr>
            <a:picLocks noChangeAspect="1"/>
          </p:cNvPicPr>
          <p:nvPr/>
        </p:nvPicPr>
        <p:blipFill>
          <a:blip r:embed="rId3"/>
          <a:stretch>
            <a:fillRect/>
          </a:stretch>
        </p:blipFill>
        <p:spPr>
          <a:xfrm>
            <a:off x="14315056" y="3059286"/>
            <a:ext cx="8189113" cy="9824864"/>
          </a:xfrm>
          <a:prstGeom prst="rect">
            <a:avLst/>
          </a:prstGeom>
          <a:ln w="12700">
            <a:miter lim="400000"/>
          </a:ln>
        </p:spPr>
      </p:pic>
      <p:pic>
        <p:nvPicPr>
          <p:cNvPr id="265" name="thier discriminator (ganformer).pdf" descr="thier discriminator (ganformer).pdf"/>
          <p:cNvPicPr>
            <a:picLocks noChangeAspect="1"/>
          </p:cNvPicPr>
          <p:nvPr/>
        </p:nvPicPr>
        <p:blipFill>
          <a:blip r:embed="rId4"/>
          <a:stretch>
            <a:fillRect/>
          </a:stretch>
        </p:blipFill>
        <p:spPr>
          <a:xfrm>
            <a:off x="2099332" y="6014309"/>
            <a:ext cx="5816601" cy="4724401"/>
          </a:xfrm>
          <a:prstGeom prst="rect">
            <a:avLst/>
          </a:prstGeom>
          <a:ln w="12700">
            <a:miter lim="400000"/>
          </a:ln>
        </p:spPr>
      </p:pic>
      <p:sp>
        <p:nvSpPr>
          <p:cNvPr id="266" name="Generator"/>
          <p:cNvSpPr txBox="1"/>
          <p:nvPr/>
        </p:nvSpPr>
        <p:spPr>
          <a:xfrm>
            <a:off x="10981563" y="3295919"/>
            <a:ext cx="2420875"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sp>
        <p:nvSpPr>
          <p:cNvPr id="267" name="Discriminator"/>
          <p:cNvSpPr txBox="1"/>
          <p:nvPr/>
        </p:nvSpPr>
        <p:spPr>
          <a:xfrm>
            <a:off x="3472551" y="3295919"/>
            <a:ext cx="3120963"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Discriminator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1" name="Avocados and limes" descr="Avocados and limes"/>
          <p:cNvPicPr>
            <a:picLocks noGrp="1" noChangeAspect="1"/>
          </p:cNvPicPr>
          <p:nvPr>
            <p:ph type="pic" idx="21"/>
          </p:nvPr>
        </p:nvPicPr>
        <p:blipFill>
          <a:blip r:embed="rId3"/>
          <a:srcRect t="5074" b="5074"/>
          <a:stretch>
            <a:fillRect/>
          </a:stretch>
        </p:blipFill>
        <p:spPr>
          <a:xfrm>
            <a:off x="0" y="0"/>
            <a:ext cx="24384000" cy="13716000"/>
          </a:xfrm>
          <a:prstGeom prst="rect">
            <a:avLst/>
          </a:prstGeom>
        </p:spPr>
      </p:pic>
      <p:sp>
        <p:nvSpPr>
          <p:cNvPr id="272" name="Implementation"/>
          <p:cNvSpPr txBox="1">
            <a:spLocks noGrp="1"/>
          </p:cNvSpPr>
          <p:nvPr>
            <p:ph type="title"/>
          </p:nvPr>
        </p:nvSpPr>
        <p:spPr>
          <a:prstGeom prst="rect">
            <a:avLst/>
          </a:prstGeom>
        </p:spPr>
        <p:txBody>
          <a:bodyPr/>
          <a:lstStyle>
            <a:lvl1pPr>
              <a:defRPr>
                <a:solidFill>
                  <a:srgbClr val="FFFFFF"/>
                </a:solidFill>
              </a:defRPr>
            </a:lvl1pPr>
          </a:lstStyle>
          <a:p>
            <a:r>
              <a:t>Implementation</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Datasets: Original paper"/>
          <p:cNvSpPr txBox="1">
            <a:spLocks noGrp="1"/>
          </p:cNvSpPr>
          <p:nvPr>
            <p:ph type="title"/>
          </p:nvPr>
        </p:nvSpPr>
        <p:spPr>
          <a:prstGeom prst="rect">
            <a:avLst/>
          </a:prstGeom>
        </p:spPr>
        <p:txBody>
          <a:bodyPr/>
          <a:lstStyle/>
          <a:p>
            <a:r>
              <a:t>Datasets: Original paper </a:t>
            </a:r>
          </a:p>
        </p:txBody>
      </p:sp>
      <p:sp>
        <p:nvSpPr>
          <p:cNvPr id="277" name="FFHQ"/>
          <p:cNvSpPr txBox="1"/>
          <p:nvPr/>
        </p:nvSpPr>
        <p:spPr>
          <a:xfrm>
            <a:off x="1209394" y="3550671"/>
            <a:ext cx="2136268"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lvl1pPr>
          </a:lstStyle>
          <a:p>
            <a:r>
              <a:t>FFHQ</a:t>
            </a:r>
          </a:p>
        </p:txBody>
      </p:sp>
      <p:pic>
        <p:nvPicPr>
          <p:cNvPr id="278" name="ffhq-teaser.png" descr="ffhq-teaser.png"/>
          <p:cNvPicPr>
            <a:picLocks noChangeAspect="1"/>
          </p:cNvPicPr>
          <p:nvPr/>
        </p:nvPicPr>
        <p:blipFill>
          <a:blip r:embed="rId3"/>
          <a:srcRect r="48965"/>
          <a:stretch>
            <a:fillRect/>
          </a:stretch>
        </p:blipFill>
        <p:spPr>
          <a:xfrm>
            <a:off x="1789818" y="4568301"/>
            <a:ext cx="3349883" cy="3334045"/>
          </a:xfrm>
          <a:prstGeom prst="rect">
            <a:avLst/>
          </a:prstGeom>
          <a:ln w="12700">
            <a:miter lim="400000"/>
          </a:ln>
        </p:spPr>
      </p:pic>
      <p:sp>
        <p:nvSpPr>
          <p:cNvPr id="279" name="CLEVR"/>
          <p:cNvSpPr txBox="1"/>
          <p:nvPr/>
        </p:nvSpPr>
        <p:spPr>
          <a:xfrm>
            <a:off x="1209394" y="8145378"/>
            <a:ext cx="2400872"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lvl1pPr>
          </a:lstStyle>
          <a:p>
            <a:r>
              <a:t>CLEVR</a:t>
            </a:r>
          </a:p>
        </p:txBody>
      </p:sp>
      <p:pic>
        <p:nvPicPr>
          <p:cNvPr id="280" name="Example-image-from-the-CLEVR-dataset-by-Johnson-et-al-2017-A-possible-question-for_Q320.jpg" descr="Example-image-from-the-CLEVR-dataset-by-Johnson-et-al-2017-A-possible-question-for_Q320.jpg"/>
          <p:cNvPicPr>
            <a:picLocks noChangeAspect="1"/>
          </p:cNvPicPr>
          <p:nvPr/>
        </p:nvPicPr>
        <p:blipFill>
          <a:blip r:embed="rId4"/>
          <a:stretch>
            <a:fillRect/>
          </a:stretch>
        </p:blipFill>
        <p:spPr>
          <a:xfrm>
            <a:off x="1796272" y="9163008"/>
            <a:ext cx="3337114" cy="3337114"/>
          </a:xfrm>
          <a:prstGeom prst="rect">
            <a:avLst/>
          </a:prstGeom>
          <a:ln w="12700">
            <a:miter lim="400000"/>
          </a:ln>
        </p:spPr>
      </p:pic>
      <p:pic>
        <p:nvPicPr>
          <p:cNvPr id="281" name="54031343-c6fb8c80-41ae-11e9-9677-ec66aa99e88c.jpg" descr="54031343-c6fb8c80-41ae-11e9-9677-ec66aa99e88c.jpg"/>
          <p:cNvPicPr>
            <a:picLocks noChangeAspect="1"/>
          </p:cNvPicPr>
          <p:nvPr/>
        </p:nvPicPr>
        <p:blipFill>
          <a:blip r:embed="rId5"/>
          <a:srcRect l="15963" r="10095"/>
          <a:stretch>
            <a:fillRect/>
          </a:stretch>
        </p:blipFill>
        <p:spPr>
          <a:xfrm>
            <a:off x="12901205" y="4568301"/>
            <a:ext cx="3332061" cy="3334212"/>
          </a:xfrm>
          <a:prstGeom prst="rect">
            <a:avLst/>
          </a:prstGeom>
          <a:ln w="12700">
            <a:miter lim="400000"/>
          </a:ln>
        </p:spPr>
      </p:pic>
      <p:sp>
        <p:nvSpPr>
          <p:cNvPr id="282" name="LSUN-Bedrooms"/>
          <p:cNvSpPr txBox="1"/>
          <p:nvPr/>
        </p:nvSpPr>
        <p:spPr>
          <a:xfrm>
            <a:off x="12278783" y="3550671"/>
            <a:ext cx="4717733"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lvl1pPr>
          </a:lstStyle>
          <a:p>
            <a:r>
              <a:t>LSUN-Bedrooms</a:t>
            </a:r>
          </a:p>
        </p:txBody>
      </p:sp>
      <p:sp>
        <p:nvSpPr>
          <p:cNvPr id="283" name="Cityscapes"/>
          <p:cNvSpPr txBox="1"/>
          <p:nvPr/>
        </p:nvSpPr>
        <p:spPr>
          <a:xfrm>
            <a:off x="12278783" y="8145378"/>
            <a:ext cx="3183256"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lvl1pPr>
          </a:lstStyle>
          <a:p>
            <a:r>
              <a:t>Cityscapes</a:t>
            </a:r>
          </a:p>
        </p:txBody>
      </p:sp>
      <p:pic>
        <p:nvPicPr>
          <p:cNvPr id="284" name="Qualitative-results-from-the-Cityscapes-dataset-Observe-how-NetWarp-PSPNet-is-able-to.jpg" descr="Qualitative-results-from-the-Cityscapes-dataset-Observe-how-NetWarp-PSPNet-is-able-to.jpg"/>
          <p:cNvPicPr>
            <a:picLocks noChangeAspect="1"/>
          </p:cNvPicPr>
          <p:nvPr/>
        </p:nvPicPr>
        <p:blipFill>
          <a:blip r:embed="rId6"/>
          <a:srcRect l="29875" r="20148"/>
          <a:stretch>
            <a:fillRect/>
          </a:stretch>
        </p:blipFill>
        <p:spPr>
          <a:xfrm>
            <a:off x="12962638" y="9155760"/>
            <a:ext cx="3350078" cy="3351660"/>
          </a:xfrm>
          <a:prstGeom prst="rect">
            <a:avLst/>
          </a:prstGeom>
          <a:ln w="12700">
            <a:miter lim="400000"/>
          </a:ln>
        </p:spPr>
      </p:pic>
      <p:sp>
        <p:nvSpPr>
          <p:cNvPr id="285" name="# Images: 70k…"/>
          <p:cNvSpPr txBox="1"/>
          <p:nvPr/>
        </p:nvSpPr>
        <p:spPr>
          <a:xfrm>
            <a:off x="5563825" y="4670734"/>
            <a:ext cx="5257801" cy="3129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 Images: 70k</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TFrecords size: 13 Gb</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Resolution: 256x256</a:t>
            </a:r>
          </a:p>
        </p:txBody>
      </p:sp>
      <p:sp>
        <p:nvSpPr>
          <p:cNvPr id="286" name="# Images: 100k…"/>
          <p:cNvSpPr txBox="1"/>
          <p:nvPr/>
        </p:nvSpPr>
        <p:spPr>
          <a:xfrm>
            <a:off x="5563825" y="9266925"/>
            <a:ext cx="5734432" cy="3129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 Images: 100k</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TFrecords size: 15.5 Gb</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Resolution: 256x256</a:t>
            </a:r>
          </a:p>
        </p:txBody>
      </p:sp>
      <p:sp>
        <p:nvSpPr>
          <p:cNvPr id="287" name="# Images: 3M…"/>
          <p:cNvSpPr txBox="1"/>
          <p:nvPr/>
        </p:nvSpPr>
        <p:spPr>
          <a:xfrm>
            <a:off x="16804177" y="4670734"/>
            <a:ext cx="5575555" cy="3129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 Images: 3M</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TFrecords size: </a:t>
            </a:r>
            <a:r>
              <a:rPr>
                <a:solidFill>
                  <a:schemeClr val="accent5">
                    <a:lumOff val="-29866"/>
                  </a:schemeClr>
                </a:solidFill>
              </a:rPr>
              <a:t>480</a:t>
            </a:r>
            <a:r>
              <a:t> </a:t>
            </a:r>
            <a:r>
              <a:rPr>
                <a:solidFill>
                  <a:schemeClr val="accent5">
                    <a:lumOff val="-29866"/>
                  </a:schemeClr>
                </a:solidFill>
              </a:rPr>
              <a:t>Gb</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Resolution: 256x256</a:t>
            </a:r>
          </a:p>
        </p:txBody>
      </p:sp>
      <p:sp>
        <p:nvSpPr>
          <p:cNvPr id="288" name="# Images: 24k…"/>
          <p:cNvSpPr txBox="1"/>
          <p:nvPr/>
        </p:nvSpPr>
        <p:spPr>
          <a:xfrm>
            <a:off x="16963054" y="9266925"/>
            <a:ext cx="4985196" cy="3129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 Images: 24k</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TFrecords size: 8 Gb</a:t>
            </a:r>
          </a:p>
          <a:p>
            <a: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Resolution: 256x256</a:t>
            </a:r>
          </a:p>
        </p:txBody>
      </p:sp>
      <p:sp>
        <p:nvSpPr>
          <p:cNvPr id="289"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3" name="1*s_vQL_R1NFZvDDD49Cyfsw.png" descr="1*s_vQL_R1NFZvDDD49Cyfsw.png"/>
          <p:cNvPicPr>
            <a:picLocks noChangeAspect="1"/>
          </p:cNvPicPr>
          <p:nvPr/>
        </p:nvPicPr>
        <p:blipFill>
          <a:blip r:embed="rId3"/>
          <a:srcRect l="20886" t="38937" r="20886" b="19210"/>
          <a:stretch>
            <a:fillRect/>
          </a:stretch>
        </p:blipFill>
        <p:spPr>
          <a:xfrm>
            <a:off x="1200433" y="6819561"/>
            <a:ext cx="12405860" cy="2792778"/>
          </a:xfrm>
          <a:prstGeom prst="rect">
            <a:avLst/>
          </a:prstGeom>
          <a:ln w="12700">
            <a:miter lim="400000"/>
          </a:ln>
          <a:effectLst>
            <a:outerShdw blurRad="342900" dist="25400" dir="5400000" rotWithShape="0">
              <a:srgbClr val="000000">
                <a:alpha val="50000"/>
              </a:srgbClr>
            </a:outerShdw>
          </a:effectLst>
        </p:spPr>
      </p:pic>
      <p:pic>
        <p:nvPicPr>
          <p:cNvPr id="294" name="53802981-4ac43780-3f69-11e9-9720-4e8d992de7a3.png" descr="53802981-4ac43780-3f69-11e9-9720-4e8d992de7a3.png"/>
          <p:cNvPicPr>
            <a:picLocks noChangeAspect="1"/>
          </p:cNvPicPr>
          <p:nvPr/>
        </p:nvPicPr>
        <p:blipFill>
          <a:blip r:embed="rId4"/>
          <a:srcRect l="22409" t="39956" r="22409" b="36059"/>
          <a:stretch>
            <a:fillRect/>
          </a:stretch>
        </p:blipFill>
        <p:spPr>
          <a:xfrm>
            <a:off x="1195161" y="9809702"/>
            <a:ext cx="12406013" cy="3033048"/>
          </a:xfrm>
          <a:prstGeom prst="rect">
            <a:avLst/>
          </a:prstGeom>
          <a:ln w="12700">
            <a:miter lim="400000"/>
          </a:ln>
          <a:effectLst>
            <a:outerShdw blurRad="152400" dist="25400" dir="5400000" rotWithShape="0">
              <a:srgbClr val="000000">
                <a:alpha val="50000"/>
              </a:srgbClr>
            </a:outerShdw>
          </a:effectLst>
        </p:spPr>
      </p:pic>
      <p:pic>
        <p:nvPicPr>
          <p:cNvPr id="295" name="0*vd_BiHRwXwbCzi-b.png" descr="0*vd_BiHRwXwbCzi-b.png"/>
          <p:cNvPicPr>
            <a:picLocks noChangeAspect="1"/>
          </p:cNvPicPr>
          <p:nvPr/>
        </p:nvPicPr>
        <p:blipFill>
          <a:blip r:embed="rId5"/>
          <a:srcRect l="3961" t="12504" r="2901" b="10763"/>
          <a:stretch>
            <a:fillRect/>
          </a:stretch>
        </p:blipFill>
        <p:spPr>
          <a:xfrm>
            <a:off x="1195161" y="3488285"/>
            <a:ext cx="12405859" cy="3134011"/>
          </a:xfrm>
          <a:prstGeom prst="rect">
            <a:avLst/>
          </a:prstGeom>
          <a:ln w="12700">
            <a:miter lim="400000"/>
          </a:ln>
          <a:effectLst>
            <a:outerShdw blurRad="342900" dist="25400" dir="5400000" rotWithShape="0">
              <a:srgbClr val="000000">
                <a:alpha val="50000"/>
              </a:srgbClr>
            </a:outerShdw>
          </a:effectLst>
        </p:spPr>
      </p:pic>
      <p:pic>
        <p:nvPicPr>
          <p:cNvPr id="296" name="1_Laptop-computer-on-fire.jpg" descr="1_Laptop-computer-on-fire.jpg"/>
          <p:cNvPicPr>
            <a:picLocks noChangeAspect="1"/>
          </p:cNvPicPr>
          <p:nvPr/>
        </p:nvPicPr>
        <p:blipFill>
          <a:blip r:embed="rId6"/>
          <a:srcRect b="996"/>
          <a:stretch>
            <a:fillRect/>
          </a:stretch>
        </p:blipFill>
        <p:spPr>
          <a:xfrm>
            <a:off x="14163144" y="3531261"/>
            <a:ext cx="9369412" cy="9276047"/>
          </a:xfrm>
          <a:prstGeom prst="rect">
            <a:avLst/>
          </a:prstGeom>
          <a:ln w="12700">
            <a:miter lim="400000"/>
          </a:ln>
        </p:spPr>
      </p:pic>
      <p:sp>
        <p:nvSpPr>
          <p:cNvPr id="297" name="Datasets: First attempt"/>
          <p:cNvSpPr txBox="1">
            <a:spLocks noGrp="1"/>
          </p:cNvSpPr>
          <p:nvPr>
            <p:ph type="title" idx="4294967295"/>
          </p:nvPr>
        </p:nvSpPr>
        <p:spPr>
          <a:prstGeom prst="rect">
            <a:avLst/>
          </a:prstGeom>
        </p:spPr>
        <p:txBody>
          <a:bodyPr/>
          <a:lstStyle/>
          <a:p>
            <a:r>
              <a:t>Datasets: First attempt </a:t>
            </a:r>
          </a:p>
        </p:txBody>
      </p:sp>
      <p:sp>
        <p:nvSpPr>
          <p:cNvPr id="298"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9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293"/>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29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4" nodeType="clickEffect">
                                  <p:stCondLst>
                                    <p:cond delay="0"/>
                                  </p:stCondLst>
                                  <p:iterate>
                                    <p:tmAbs val="0"/>
                                  </p:iterate>
                                  <p:childTnLst>
                                    <p:set>
                                      <p:cBhvr>
                                        <p:cTn id="16" fill="hold"/>
                                        <p:tgtEl>
                                          <p:spTgt spid="2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3" grpId="2" animBg="1" advAuto="0"/>
      <p:bldP spid="294" grpId="1" animBg="1" advAuto="0"/>
      <p:bldP spid="295" grpId="3" animBg="1" advAuto="0"/>
      <p:bldP spid="296" grpId="4"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Datasets: Cartoonset 10k"/>
          <p:cNvSpPr txBox="1">
            <a:spLocks noGrp="1"/>
          </p:cNvSpPr>
          <p:nvPr>
            <p:ph type="title" idx="4294967295"/>
          </p:nvPr>
        </p:nvSpPr>
        <p:spPr>
          <a:prstGeom prst="rect">
            <a:avLst/>
          </a:prstGeom>
        </p:spPr>
        <p:txBody>
          <a:bodyPr/>
          <a:lstStyle/>
          <a:p>
            <a:r>
              <a:t>Datasets: Cartoonset 10k </a:t>
            </a:r>
          </a:p>
        </p:txBody>
      </p:sp>
      <p:grpSp>
        <p:nvGrpSpPr>
          <p:cNvPr id="317" name="Group"/>
          <p:cNvGrpSpPr/>
          <p:nvPr/>
        </p:nvGrpSpPr>
        <p:grpSpPr>
          <a:xfrm>
            <a:off x="-1430573" y="3222714"/>
            <a:ext cx="12169356" cy="15366701"/>
            <a:chOff x="0" y="0"/>
            <a:chExt cx="12169354" cy="15366698"/>
          </a:xfrm>
        </p:grpSpPr>
        <p:pic>
          <p:nvPicPr>
            <p:cNvPr id="303" name="Unknown.png" descr="Unknown.png"/>
            <p:cNvPicPr>
              <a:picLocks noChangeAspect="1"/>
            </p:cNvPicPr>
            <p:nvPr/>
          </p:nvPicPr>
          <p:blipFill>
            <a:blip r:embed="rId3"/>
            <a:srcRect l="24871" t="10457" r="24871" b="21359"/>
            <a:stretch>
              <a:fillRect/>
            </a:stretch>
          </p:blipFill>
          <p:spPr>
            <a:xfrm>
              <a:off x="2964629" y="0"/>
              <a:ext cx="6240097" cy="8465845"/>
            </a:xfrm>
            <a:prstGeom prst="rect">
              <a:avLst/>
            </a:prstGeom>
            <a:ln w="12700" cap="flat">
              <a:noFill/>
              <a:miter lim="400000"/>
            </a:ln>
            <a:effectLst/>
          </p:spPr>
        </p:pic>
        <p:sp>
          <p:nvSpPr>
            <p:cNvPr id="304" name="Line"/>
            <p:cNvSpPr/>
            <p:nvPr/>
          </p:nvSpPr>
          <p:spPr>
            <a:xfrm flipV="1">
              <a:off x="7516721" y="4492599"/>
              <a:ext cx="1" cy="333654"/>
            </a:xfrm>
            <a:prstGeom prst="line">
              <a:avLst/>
            </a:prstGeom>
            <a:noFill/>
            <a:ln w="88900" cap="flat">
              <a:solidFill>
                <a:schemeClr val="accent5">
                  <a:lumOff val="-29866"/>
                </a:schemeClr>
              </a:solidFill>
              <a:prstDash val="solid"/>
              <a:miter lim="400000"/>
              <a:headEnd type="triangle" w="med" len="sm"/>
              <a:tailEnd type="triangle" w="med" len="sm"/>
            </a:ln>
            <a:effectLst/>
          </p:spPr>
          <p:txBody>
            <a:bodyPr wrap="square" lIns="50800" tIns="50800" rIns="50800" bIns="50800" numCol="1" anchor="ctr">
              <a:noAutofit/>
            </a:bodyPr>
            <a:lstStyle/>
            <a:p>
              <a:endParaRPr/>
            </a:p>
          </p:txBody>
        </p:sp>
        <p:sp>
          <p:nvSpPr>
            <p:cNvPr id="305" name="Line"/>
            <p:cNvSpPr/>
            <p:nvPr/>
          </p:nvSpPr>
          <p:spPr>
            <a:xfrm flipV="1">
              <a:off x="6509436" y="4723629"/>
              <a:ext cx="1" cy="933510"/>
            </a:xfrm>
            <a:prstGeom prst="line">
              <a:avLst/>
            </a:prstGeom>
            <a:noFill/>
            <a:ln w="88900" cap="flat">
              <a:solidFill>
                <a:schemeClr val="accent5">
                  <a:lumOff val="-29866"/>
                </a:schemeClr>
              </a:solidFill>
              <a:prstDash val="solid"/>
              <a:miter lim="400000"/>
              <a:headEnd type="triangle" w="med" len="sm"/>
              <a:tailEnd type="triangle" w="med" len="sm"/>
            </a:ln>
            <a:effectLst/>
          </p:spPr>
          <p:txBody>
            <a:bodyPr wrap="square" lIns="50800" tIns="50800" rIns="50800" bIns="50800" numCol="1" anchor="ctr">
              <a:noAutofit/>
            </a:bodyPr>
            <a:lstStyle/>
            <a:p>
              <a:endParaRPr/>
            </a:p>
          </p:txBody>
        </p:sp>
        <p:sp>
          <p:nvSpPr>
            <p:cNvPr id="306" name="Line"/>
            <p:cNvSpPr/>
            <p:nvPr/>
          </p:nvSpPr>
          <p:spPr>
            <a:xfrm flipV="1">
              <a:off x="4925264" y="4129020"/>
              <a:ext cx="1" cy="465794"/>
            </a:xfrm>
            <a:prstGeom prst="line">
              <a:avLst/>
            </a:prstGeom>
            <a:noFill/>
            <a:ln w="88900" cap="flat">
              <a:solidFill>
                <a:schemeClr val="accent5">
                  <a:lumOff val="-29866"/>
                </a:schemeClr>
              </a:solidFill>
              <a:prstDash val="solid"/>
              <a:miter lim="400000"/>
              <a:headEnd type="triangle" w="med" len="sm"/>
              <a:tailEnd type="triangle" w="med" len="sm"/>
            </a:ln>
            <a:effectLst/>
          </p:spPr>
          <p:txBody>
            <a:bodyPr wrap="square" lIns="50800" tIns="50800" rIns="50800" bIns="50800" numCol="1" anchor="ctr">
              <a:noAutofit/>
            </a:bodyPr>
            <a:lstStyle/>
            <a:p>
              <a:endParaRPr/>
            </a:p>
          </p:txBody>
        </p:sp>
        <p:sp>
          <p:nvSpPr>
            <p:cNvPr id="307" name="Line"/>
            <p:cNvSpPr/>
            <p:nvPr/>
          </p:nvSpPr>
          <p:spPr>
            <a:xfrm>
              <a:off x="6369493" y="4101171"/>
              <a:ext cx="1723212" cy="1"/>
            </a:xfrm>
            <a:prstGeom prst="line">
              <a:avLst/>
            </a:prstGeom>
            <a:noFill/>
            <a:ln w="88900" cap="flat">
              <a:solidFill>
                <a:schemeClr val="accent5">
                  <a:lumOff val="-29866"/>
                </a:schemeClr>
              </a:solidFill>
              <a:prstDash val="solid"/>
              <a:miter lim="400000"/>
              <a:headEnd type="triangle" w="med" len="sm"/>
              <a:tailEnd type="triangle" w="med" len="sm"/>
            </a:ln>
            <a:effectLst/>
          </p:spPr>
          <p:txBody>
            <a:bodyPr wrap="square" lIns="50800" tIns="50800" rIns="50800" bIns="50800" numCol="1" anchor="ctr">
              <a:noAutofit/>
            </a:bodyPr>
            <a:lstStyle/>
            <a:p>
              <a:endParaRPr/>
            </a:p>
          </p:txBody>
        </p:sp>
        <p:sp>
          <p:nvSpPr>
            <p:cNvPr id="308" name="A"/>
            <p:cNvSpPr/>
            <p:nvPr/>
          </p:nvSpPr>
          <p:spPr>
            <a:xfrm>
              <a:off x="8767010" y="342906"/>
              <a:ext cx="1036732" cy="1036732"/>
            </a:xfrm>
            <a:prstGeom prst="ellipse">
              <a:avLst/>
            </a:prstGeom>
            <a:solidFill>
              <a:schemeClr val="accent2">
                <a:hueOff val="192982"/>
                <a:satOff val="17755"/>
                <a:lumOff val="-28483"/>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A</a:t>
              </a:r>
            </a:p>
          </p:txBody>
        </p:sp>
        <p:sp>
          <p:nvSpPr>
            <p:cNvPr id="309" name="B"/>
            <p:cNvSpPr/>
            <p:nvPr/>
          </p:nvSpPr>
          <p:spPr>
            <a:xfrm>
              <a:off x="9616528" y="2642699"/>
              <a:ext cx="1036732" cy="1036733"/>
            </a:xfrm>
            <a:prstGeom prst="ellipse">
              <a:avLst/>
            </a:prstGeom>
            <a:solidFill>
              <a:schemeClr val="accent2">
                <a:hueOff val="192982"/>
                <a:satOff val="17755"/>
                <a:lumOff val="-28483"/>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B</a:t>
              </a:r>
            </a:p>
          </p:txBody>
        </p:sp>
        <p:sp>
          <p:nvSpPr>
            <p:cNvPr id="310" name="C"/>
            <p:cNvSpPr/>
            <p:nvPr/>
          </p:nvSpPr>
          <p:spPr>
            <a:xfrm>
              <a:off x="9919927" y="4823274"/>
              <a:ext cx="1036732" cy="1036733"/>
            </a:xfrm>
            <a:prstGeom prst="ellipse">
              <a:avLst/>
            </a:prstGeom>
            <a:solidFill>
              <a:schemeClr val="accent2">
                <a:hueOff val="192982"/>
                <a:satOff val="17755"/>
                <a:lumOff val="-28483"/>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C</a:t>
              </a:r>
            </a:p>
          </p:txBody>
        </p:sp>
        <p:sp>
          <p:nvSpPr>
            <p:cNvPr id="311" name="D"/>
            <p:cNvSpPr/>
            <p:nvPr/>
          </p:nvSpPr>
          <p:spPr>
            <a:xfrm>
              <a:off x="9616528" y="9035257"/>
              <a:ext cx="1036732" cy="1036732"/>
            </a:xfrm>
            <a:prstGeom prst="ellipse">
              <a:avLst/>
            </a:prstGeom>
            <a:solidFill>
              <a:schemeClr val="accent2">
                <a:hueOff val="192982"/>
                <a:satOff val="17755"/>
                <a:lumOff val="-28483"/>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D</a:t>
              </a:r>
            </a:p>
          </p:txBody>
        </p:sp>
        <p:sp>
          <p:nvSpPr>
            <p:cNvPr id="312" name="Line"/>
            <p:cNvSpPr/>
            <p:nvPr/>
          </p:nvSpPr>
          <p:spPr>
            <a:xfrm flipH="1">
              <a:off x="6534320" y="957431"/>
              <a:ext cx="2353066" cy="1400249"/>
            </a:xfrm>
            <a:prstGeom prst="line">
              <a:avLst/>
            </a:prstGeom>
            <a:noFill/>
            <a:ln w="76200" cap="flat">
              <a:solidFill>
                <a:schemeClr val="accent2">
                  <a:hueOff val="192982"/>
                  <a:satOff val="17755"/>
                  <a:lumOff val="-28483"/>
                </a:schemeClr>
              </a:solidFill>
              <a:prstDash val="solid"/>
              <a:miter lim="400000"/>
              <a:tailEnd type="triangle" w="med" len="med"/>
            </a:ln>
            <a:effectLst/>
          </p:spPr>
          <p:txBody>
            <a:bodyPr wrap="square" lIns="50800" tIns="50800" rIns="50800" bIns="50800" numCol="1" anchor="ctr">
              <a:noAutofit/>
            </a:bodyPr>
            <a:lstStyle/>
            <a:p>
              <a:endParaRPr/>
            </a:p>
          </p:txBody>
        </p:sp>
        <p:sp>
          <p:nvSpPr>
            <p:cNvPr id="313" name="Line"/>
            <p:cNvSpPr/>
            <p:nvPr/>
          </p:nvSpPr>
          <p:spPr>
            <a:xfrm flipH="1">
              <a:off x="7255983" y="3158135"/>
              <a:ext cx="2508163" cy="321214"/>
            </a:xfrm>
            <a:prstGeom prst="line">
              <a:avLst/>
            </a:prstGeom>
            <a:noFill/>
            <a:ln w="76200" cap="flat">
              <a:solidFill>
                <a:schemeClr val="accent2">
                  <a:hueOff val="192982"/>
                  <a:satOff val="17755"/>
                  <a:lumOff val="-28483"/>
                </a:schemeClr>
              </a:solidFill>
              <a:prstDash val="solid"/>
              <a:miter lim="400000"/>
              <a:tailEnd type="triangle" w="med" len="med"/>
            </a:ln>
            <a:effectLst/>
          </p:spPr>
          <p:txBody>
            <a:bodyPr wrap="square" lIns="50800" tIns="50800" rIns="50800" bIns="50800" numCol="1" anchor="ctr">
              <a:noAutofit/>
            </a:bodyPr>
            <a:lstStyle/>
            <a:p>
              <a:endParaRPr/>
            </a:p>
          </p:txBody>
        </p:sp>
        <p:sp>
          <p:nvSpPr>
            <p:cNvPr id="314" name="Line"/>
            <p:cNvSpPr/>
            <p:nvPr/>
          </p:nvSpPr>
          <p:spPr>
            <a:xfrm flipH="1">
              <a:off x="7370847" y="5313662"/>
              <a:ext cx="2581446" cy="1"/>
            </a:xfrm>
            <a:prstGeom prst="line">
              <a:avLst/>
            </a:prstGeom>
            <a:noFill/>
            <a:ln w="76200" cap="flat">
              <a:solidFill>
                <a:schemeClr val="accent2">
                  <a:hueOff val="192982"/>
                  <a:satOff val="17755"/>
                  <a:lumOff val="-28483"/>
                </a:schemeClr>
              </a:solidFill>
              <a:prstDash val="solid"/>
              <a:miter lim="400000"/>
              <a:tailEnd type="triangle" w="med" len="med"/>
            </a:ln>
            <a:effectLst/>
          </p:spPr>
          <p:txBody>
            <a:bodyPr wrap="square" lIns="50800" tIns="50800" rIns="50800" bIns="50800" numCol="1" anchor="ctr">
              <a:noAutofit/>
            </a:bodyPr>
            <a:lstStyle/>
            <a:p>
              <a:endParaRPr/>
            </a:p>
          </p:txBody>
        </p:sp>
        <p:sp>
          <p:nvSpPr>
            <p:cNvPr id="315" name="Line"/>
            <p:cNvSpPr/>
            <p:nvPr/>
          </p:nvSpPr>
          <p:spPr>
            <a:xfrm flipH="1">
              <a:off x="8482079" y="9553623"/>
              <a:ext cx="1296944" cy="1"/>
            </a:xfrm>
            <a:prstGeom prst="line">
              <a:avLst/>
            </a:prstGeom>
            <a:noFill/>
            <a:ln w="76200" cap="flat">
              <a:solidFill>
                <a:schemeClr val="accent2">
                  <a:hueOff val="192982"/>
                  <a:satOff val="17755"/>
                  <a:lumOff val="-28483"/>
                </a:schemeClr>
              </a:solidFill>
              <a:prstDash val="solid"/>
              <a:miter lim="400000"/>
              <a:tailEnd type="triangle" w="med" len="med"/>
            </a:ln>
            <a:effectLst/>
          </p:spPr>
          <p:txBody>
            <a:bodyPr wrap="square" lIns="50800" tIns="50800" rIns="50800" bIns="50800" numCol="1" anchor="ctr">
              <a:noAutofit/>
            </a:bodyPr>
            <a:lstStyle/>
            <a:p>
              <a:endParaRPr/>
            </a:p>
          </p:txBody>
        </p:sp>
        <p:pic>
          <p:nvPicPr>
            <p:cNvPr id="316" name="cs10600435067026865684.png" descr="cs10600435067026865684.png"/>
            <p:cNvPicPr>
              <a:picLocks noChangeAspect="1"/>
            </p:cNvPicPr>
            <p:nvPr/>
          </p:nvPicPr>
          <p:blipFill>
            <a:blip r:embed="rId4"/>
            <a:stretch>
              <a:fillRect/>
            </a:stretch>
          </p:blipFill>
          <p:spPr>
            <a:xfrm>
              <a:off x="0" y="3197343"/>
              <a:ext cx="12169355" cy="12169356"/>
            </a:xfrm>
            <a:prstGeom prst="rect">
              <a:avLst/>
            </a:prstGeom>
            <a:ln w="12700" cap="flat">
              <a:noFill/>
              <a:miter lim="400000"/>
            </a:ln>
            <a:effectLst>
              <a:outerShdw dist="25400" dir="5400000" rotWithShape="0">
                <a:srgbClr val="000000">
                  <a:alpha val="50000"/>
                </a:srgbClr>
              </a:outerShdw>
            </a:effectLst>
          </p:spPr>
        </p:pic>
      </p:grpSp>
      <p:graphicFrame>
        <p:nvGraphicFramePr>
          <p:cNvPr id="318" name="Table"/>
          <p:cNvGraphicFramePr/>
          <p:nvPr/>
        </p:nvGraphicFramePr>
        <p:xfrm>
          <a:off x="11923563" y="4628808"/>
          <a:ext cx="11872365" cy="8524813"/>
        </p:xfrm>
        <a:graphic>
          <a:graphicData uri="http://schemas.openxmlformats.org/drawingml/2006/table">
            <a:tbl>
              <a:tblPr firstRow="1">
                <a:tableStyleId>{4C3C2611-4C71-4FC5-86AE-919BDF0F9419}</a:tableStyleId>
              </a:tblPr>
              <a:tblGrid>
                <a:gridCol w="3957455">
                  <a:extLst>
                    <a:ext uri="{9D8B030D-6E8A-4147-A177-3AD203B41FA5}">
                      <a16:colId xmlns:a16="http://schemas.microsoft.com/office/drawing/2014/main" val="20000"/>
                    </a:ext>
                  </a:extLst>
                </a:gridCol>
                <a:gridCol w="3957455">
                  <a:extLst>
                    <a:ext uri="{9D8B030D-6E8A-4147-A177-3AD203B41FA5}">
                      <a16:colId xmlns:a16="http://schemas.microsoft.com/office/drawing/2014/main" val="20001"/>
                    </a:ext>
                  </a:extLst>
                </a:gridCol>
                <a:gridCol w="3957455">
                  <a:extLst>
                    <a:ext uri="{9D8B030D-6E8A-4147-A177-3AD203B41FA5}">
                      <a16:colId xmlns:a16="http://schemas.microsoft.com/office/drawing/2014/main" val="20002"/>
                    </a:ext>
                  </a:extLst>
                </a:gridCol>
              </a:tblGrid>
              <a:tr h="774983">
                <a:tc>
                  <a:txBody>
                    <a:bodyPr/>
                    <a:lstStyle/>
                    <a:p>
                      <a:pPr defTabSz="914400">
                        <a:tabLst>
                          <a:tab pos="1663700" algn="l"/>
                        </a:tabLst>
                        <a:defRPr b="0"/>
                      </a:pPr>
                      <a:r>
                        <a:rPr sz="3200" b="1">
                          <a:latin typeface="Optima"/>
                          <a:ea typeface="Optima"/>
                          <a:cs typeface="Optima"/>
                          <a:sym typeface="Optima"/>
                        </a:rPr>
                        <a:t>Type</a:t>
                      </a:r>
                    </a:p>
                  </a:txBody>
                  <a:tcPr marL="50800" marR="50800" marT="50800" marB="50800" anchor="ctr" horzOverflow="overflow"/>
                </a:tc>
                <a:tc>
                  <a:txBody>
                    <a:bodyPr/>
                    <a:lstStyle/>
                    <a:p>
                      <a:pPr defTabSz="914400">
                        <a:tabLst>
                          <a:tab pos="1663700" algn="l"/>
                        </a:tabLst>
                        <a:defRPr b="0"/>
                      </a:pPr>
                      <a:r>
                        <a:rPr sz="3200" b="1">
                          <a:latin typeface="Optima"/>
                          <a:ea typeface="Optima"/>
                          <a:cs typeface="Optima"/>
                          <a:sym typeface="Optima"/>
                        </a:rPr>
                        <a:t>Attribute</a:t>
                      </a:r>
                    </a:p>
                  </a:txBody>
                  <a:tcPr marL="50800" marR="50800" marT="50800" marB="50800" anchor="ctr" horzOverflow="overflow"/>
                </a:tc>
                <a:tc>
                  <a:txBody>
                    <a:bodyPr/>
                    <a:lstStyle/>
                    <a:p>
                      <a:pPr defTabSz="914400">
                        <a:tabLst>
                          <a:tab pos="1663700" algn="l"/>
                        </a:tabLst>
                        <a:defRPr b="0"/>
                      </a:pPr>
                      <a:r>
                        <a:rPr sz="3200" b="1">
                          <a:latin typeface="Optima"/>
                          <a:ea typeface="Optima"/>
                          <a:cs typeface="Optima"/>
                          <a:sym typeface="Optima"/>
                        </a:rPr>
                        <a:t>Number of variants</a:t>
                      </a:r>
                    </a:p>
                  </a:txBody>
                  <a:tcPr marL="50800" marR="50800" marT="50800" marB="50800" anchor="ctr" horzOverflow="overflow"/>
                </a:tc>
                <a:extLst>
                  <a:ext uri="{0D108BD9-81ED-4DB2-BD59-A6C34878D82A}">
                    <a16:rowId xmlns:a16="http://schemas.microsoft.com/office/drawing/2014/main" val="10000"/>
                  </a:ext>
                </a:extLst>
              </a:tr>
              <a:tr h="774983">
                <a:tc rowSpan="5">
                  <a:txBody>
                    <a:bodyPr/>
                    <a:lstStyle/>
                    <a:p>
                      <a:pPr defTabSz="914400"/>
                      <a:r>
                        <a:rPr sz="3200">
                          <a:latin typeface="Basic Commercial LT W04 Light"/>
                          <a:ea typeface="Basic Commercial LT W04 Light"/>
                          <a:cs typeface="Basic Commercial LT W04 Light"/>
                          <a:sym typeface="Basic Commercial LT W04 Light"/>
                        </a:rPr>
                        <a:t>Artwork</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Eyes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a:t>
                      </a:r>
                    </a:p>
                  </a:txBody>
                  <a:tcPr marL="50800" marR="50800" marT="50800" marB="50800" anchor="ctr" horzOverflow="overflow"/>
                </a:tc>
                <a:extLst>
                  <a:ext uri="{0D108BD9-81ED-4DB2-BD59-A6C34878D82A}">
                    <a16:rowId xmlns:a16="http://schemas.microsoft.com/office/drawing/2014/main" val="10001"/>
                  </a:ext>
                </a:extLst>
              </a:tr>
              <a:tr h="774983">
                <a:tc vMerge="1">
                  <a:txBody>
                    <a:bodyPr/>
                    <a:lstStyle/>
                    <a:p>
                      <a:endParaRPr lang="en-CH"/>
                    </a:p>
                  </a:txBody>
                  <a:tcPr/>
                </a:tc>
                <a:tc>
                  <a:txBody>
                    <a:bodyPr/>
                    <a:lstStyle/>
                    <a:p>
                      <a:pPr defTabSz="914400"/>
                      <a:r>
                        <a:rPr sz="3200">
                          <a:latin typeface="Basic Commercial LT W04 Light"/>
                          <a:ea typeface="Basic Commercial LT W04 Light"/>
                          <a:cs typeface="Basic Commercial LT W04 Light"/>
                          <a:sym typeface="Basic Commercial LT W04 Light"/>
                        </a:rPr>
                        <a:t>Glasses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a:t>
                      </a:r>
                    </a:p>
                  </a:txBody>
                  <a:tcPr marL="50800" marR="50800" marT="50800" marB="50800" anchor="ctr" horzOverflow="overflow"/>
                </a:tc>
                <a:extLst>
                  <a:ext uri="{0D108BD9-81ED-4DB2-BD59-A6C34878D82A}">
                    <a16:rowId xmlns:a16="http://schemas.microsoft.com/office/drawing/2014/main" val="10002"/>
                  </a:ext>
                </a:extLst>
              </a:tr>
              <a:tr h="774983">
                <a:tc vMerge="1">
                  <a:txBody>
                    <a:bodyPr/>
                    <a:lstStyle/>
                    <a:p>
                      <a:endParaRPr lang="en-CH"/>
                    </a:p>
                  </a:txBody>
                  <a:tcPr/>
                </a:tc>
                <a:tc>
                  <a:txBody>
                    <a:bodyPr/>
                    <a:lstStyle/>
                    <a:p>
                      <a:pPr defTabSz="914400"/>
                      <a:r>
                        <a:rPr sz="3200">
                          <a:latin typeface="Basic Commercial LT W04 Light"/>
                          <a:ea typeface="Basic Commercial LT W04 Light"/>
                          <a:cs typeface="Basic Commercial LT W04 Light"/>
                          <a:sym typeface="Basic Commercial LT W04 Light"/>
                        </a:rPr>
                        <a:t>Face shape</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7</a:t>
                      </a:r>
                    </a:p>
                  </a:txBody>
                  <a:tcPr marL="50800" marR="50800" marT="50800" marB="50800" anchor="ctr" horzOverflow="overflow"/>
                </a:tc>
                <a:extLst>
                  <a:ext uri="{0D108BD9-81ED-4DB2-BD59-A6C34878D82A}">
                    <a16:rowId xmlns:a16="http://schemas.microsoft.com/office/drawing/2014/main" val="10003"/>
                  </a:ext>
                </a:extLst>
              </a:tr>
              <a:tr h="774983">
                <a:tc vMerge="1">
                  <a:txBody>
                    <a:bodyPr/>
                    <a:lstStyle/>
                    <a:p>
                      <a:endParaRPr lang="en-CH"/>
                    </a:p>
                  </a:txBody>
                  <a:tcPr/>
                </a:tc>
                <a:tc>
                  <a:txBody>
                    <a:bodyPr/>
                    <a:lstStyle/>
                    <a:p>
                      <a:pPr defTabSz="914400"/>
                      <a:r>
                        <a:rPr sz="3200">
                          <a:latin typeface="Basic Commercial LT W04 Light"/>
                          <a:ea typeface="Basic Commercial LT W04 Light"/>
                          <a:cs typeface="Basic Commercial LT W04 Light"/>
                          <a:sym typeface="Basic Commercial LT W04 Light"/>
                        </a:rPr>
                        <a:t>Hair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111</a:t>
                      </a:r>
                    </a:p>
                  </a:txBody>
                  <a:tcPr marL="50800" marR="50800" marT="50800" marB="50800" anchor="ctr" horzOverflow="overflow"/>
                </a:tc>
                <a:extLst>
                  <a:ext uri="{0D108BD9-81ED-4DB2-BD59-A6C34878D82A}">
                    <a16:rowId xmlns:a16="http://schemas.microsoft.com/office/drawing/2014/main" val="10004"/>
                  </a:ext>
                </a:extLst>
              </a:tr>
              <a:tr h="774983">
                <a:tc vMerge="1">
                  <a:txBody>
                    <a:bodyPr/>
                    <a:lstStyle/>
                    <a:p>
                      <a:endParaRPr lang="en-CH"/>
                    </a:p>
                  </a:txBody>
                  <a:tcPr/>
                </a:tc>
                <a:tc>
                  <a:txBody>
                    <a:bodyPr/>
                    <a:lstStyle/>
                    <a:p>
                      <a:pPr defTabSz="914400"/>
                      <a:r>
                        <a:rPr sz="3200">
                          <a:latin typeface="Basic Commercial LT W04 Light"/>
                          <a:ea typeface="Basic Commercial LT W04 Light"/>
                          <a:cs typeface="Basic Commercial LT W04 Light"/>
                          <a:sym typeface="Basic Commercial LT W04 Light"/>
                        </a:rPr>
                        <a:t>Facial hair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360</a:t>
                      </a:r>
                    </a:p>
                  </a:txBody>
                  <a:tcPr marL="50800" marR="50800" marT="50800" marB="50800" anchor="ctr" horzOverflow="overflow"/>
                </a:tc>
                <a:extLst>
                  <a:ext uri="{0D108BD9-81ED-4DB2-BD59-A6C34878D82A}">
                    <a16:rowId xmlns:a16="http://schemas.microsoft.com/office/drawing/2014/main" val="10005"/>
                  </a:ext>
                </a:extLst>
              </a:tr>
              <a:tr h="774983">
                <a:tc rowSpan="4">
                  <a:txBody>
                    <a:bodyPr/>
                    <a:lstStyle/>
                    <a:p>
                      <a:pPr defTabSz="914400"/>
                      <a:r>
                        <a:rPr sz="3200">
                          <a:latin typeface="Basic Commercial LT W04 Light"/>
                          <a:ea typeface="Basic Commercial LT W04 Light"/>
                          <a:cs typeface="Basic Commercial LT W04 Light"/>
                          <a:sym typeface="Basic Commercial LT W04 Light"/>
                        </a:rPr>
                        <a:t>Colors</a:t>
                      </a:r>
                    </a:p>
                  </a:txBody>
                  <a:tcPr marL="50800" marR="50800" marT="50800" marB="50800" anchor="ctr" horzOverflow="overflow"/>
                </a:tc>
                <a:tc>
                  <a:txBody>
                    <a:bodyPr/>
                    <a:lstStyle/>
                    <a:p>
                      <a:pPr lvl="2" algn="l" defTabSz="914400">
                        <a:defRPr sz="3200">
                          <a:latin typeface="Basic Commercial LT W04 Light"/>
                          <a:ea typeface="Basic Commercial LT W04 Light"/>
                          <a:cs typeface="Basic Commercial LT W04 Light"/>
                          <a:sym typeface="Basic Commercial LT W04 Light"/>
                        </a:defRPr>
                      </a:pPr>
                      <a:r>
                        <a:rPr>
                          <a:solidFill>
                            <a:schemeClr val="accent2">
                              <a:hueOff val="192982"/>
                              <a:satOff val="17755"/>
                              <a:lumOff val="-28483"/>
                            </a:schemeClr>
                          </a:solidFill>
                        </a:rPr>
                        <a:t>(A)</a:t>
                      </a:r>
                      <a:r>
                        <a:t> Hair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a:t>
                      </a:r>
                    </a:p>
                  </a:txBody>
                  <a:tcPr marL="50800" marR="50800" marT="50800" marB="50800" anchor="ctr" horzOverflow="overflow"/>
                </a:tc>
                <a:extLst>
                  <a:ext uri="{0D108BD9-81ED-4DB2-BD59-A6C34878D82A}">
                    <a16:rowId xmlns:a16="http://schemas.microsoft.com/office/drawing/2014/main" val="10006"/>
                  </a:ext>
                </a:extLst>
              </a:tr>
              <a:tr h="774983">
                <a:tc vMerge="1">
                  <a:txBody>
                    <a:bodyPr/>
                    <a:lstStyle/>
                    <a:p>
                      <a:endParaRPr lang="en-CH"/>
                    </a:p>
                  </a:txBody>
                  <a:tcPr/>
                </a:tc>
                <a:tc>
                  <a:txBody>
                    <a:bodyPr/>
                    <a:lstStyle/>
                    <a:p>
                      <a:pPr lvl="2" algn="l" defTabSz="914400">
                        <a:defRPr sz="3200">
                          <a:latin typeface="Basic Commercial LT W04 Light"/>
                          <a:ea typeface="Basic Commercial LT W04 Light"/>
                          <a:cs typeface="Basic Commercial LT W04 Light"/>
                          <a:sym typeface="Basic Commercial LT W04 Light"/>
                        </a:defRPr>
                      </a:pPr>
                      <a:r>
                        <a:rPr>
                          <a:solidFill>
                            <a:schemeClr val="accent2">
                              <a:hueOff val="192982"/>
                              <a:satOff val="17755"/>
                              <a:lumOff val="-28483"/>
                            </a:schemeClr>
                          </a:solidFill>
                        </a:rPr>
                        <a:t>(B)</a:t>
                      </a:r>
                      <a:r>
                        <a:t> Skin</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11</a:t>
                      </a:r>
                    </a:p>
                  </a:txBody>
                  <a:tcPr marL="50800" marR="50800" marT="50800" marB="50800" anchor="ctr" horzOverflow="overflow"/>
                </a:tc>
                <a:extLst>
                  <a:ext uri="{0D108BD9-81ED-4DB2-BD59-A6C34878D82A}">
                    <a16:rowId xmlns:a16="http://schemas.microsoft.com/office/drawing/2014/main" val="10007"/>
                  </a:ext>
                </a:extLst>
              </a:tr>
              <a:tr h="774983">
                <a:tc vMerge="1">
                  <a:txBody>
                    <a:bodyPr/>
                    <a:lstStyle/>
                    <a:p>
                      <a:endParaRPr lang="en-CH"/>
                    </a:p>
                  </a:txBody>
                  <a:tcPr/>
                </a:tc>
                <a:tc>
                  <a:txBody>
                    <a:bodyPr/>
                    <a:lstStyle/>
                    <a:p>
                      <a:pPr lvl="2" algn="l" defTabSz="914400">
                        <a:defRPr sz="3200">
                          <a:latin typeface="Basic Commercial LT W04 Light"/>
                          <a:ea typeface="Basic Commercial LT W04 Light"/>
                          <a:cs typeface="Basic Commercial LT W04 Light"/>
                          <a:sym typeface="Basic Commercial LT W04 Light"/>
                        </a:defRPr>
                      </a:pPr>
                      <a:r>
                        <a:rPr>
                          <a:solidFill>
                            <a:schemeClr val="accent2">
                              <a:hueOff val="192982"/>
                              <a:satOff val="17755"/>
                              <a:lumOff val="-28483"/>
                            </a:schemeClr>
                          </a:solidFill>
                        </a:rPr>
                        <a:t>(C)</a:t>
                      </a:r>
                      <a:r>
                        <a:t> Iris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7</a:t>
                      </a:r>
                    </a:p>
                  </a:txBody>
                  <a:tcPr marL="50800" marR="50800" marT="50800" marB="50800" anchor="ctr" horzOverflow="overflow"/>
                </a:tc>
                <a:extLst>
                  <a:ext uri="{0D108BD9-81ED-4DB2-BD59-A6C34878D82A}">
                    <a16:rowId xmlns:a16="http://schemas.microsoft.com/office/drawing/2014/main" val="10008"/>
                  </a:ext>
                </a:extLst>
              </a:tr>
              <a:tr h="774983">
                <a:tc vMerge="1">
                  <a:txBody>
                    <a:bodyPr/>
                    <a:lstStyle/>
                    <a:p>
                      <a:endParaRPr lang="en-CH"/>
                    </a:p>
                  </a:txBody>
                  <a:tcPr/>
                </a:tc>
                <a:tc>
                  <a:txBody>
                    <a:bodyPr/>
                    <a:lstStyle/>
                    <a:p>
                      <a:pPr lvl="2" algn="l" defTabSz="914400">
                        <a:defRPr sz="3200">
                          <a:latin typeface="Basic Commercial LT W04 Light"/>
                          <a:ea typeface="Basic Commercial LT W04 Light"/>
                          <a:cs typeface="Basic Commercial LT W04 Light"/>
                          <a:sym typeface="Basic Commercial LT W04 Light"/>
                        </a:defRPr>
                      </a:pPr>
                      <a:r>
                        <a:rPr>
                          <a:solidFill>
                            <a:schemeClr val="accent2">
                              <a:hueOff val="192982"/>
                              <a:satOff val="17755"/>
                              <a:lumOff val="-28483"/>
                            </a:schemeClr>
                          </a:solidFill>
                        </a:rPr>
                        <a:t>(D)</a:t>
                      </a:r>
                      <a:r>
                        <a:t> Glasses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10</a:t>
                      </a:r>
                    </a:p>
                  </a:txBody>
                  <a:tcPr marL="50800" marR="50800" marT="50800" marB="50800" anchor="ctr" horzOverflow="overflow"/>
                </a:tc>
                <a:extLst>
                  <a:ext uri="{0D108BD9-81ED-4DB2-BD59-A6C34878D82A}">
                    <a16:rowId xmlns:a16="http://schemas.microsoft.com/office/drawing/2014/main" val="10009"/>
                  </a:ext>
                </a:extLst>
              </a:tr>
              <a:tr h="774983">
                <a:tc>
                  <a:txBody>
                    <a:bodyPr/>
                    <a:lstStyle/>
                    <a:p>
                      <a:pPr defTabSz="914400"/>
                      <a:r>
                        <a:rPr sz="3200">
                          <a:latin typeface="Basic Commercial LT W04 Light"/>
                          <a:ea typeface="Basic Commercial LT W04 Light"/>
                          <a:cs typeface="Basic Commercial LT W04 Light"/>
                          <a:sym typeface="Basic Commercial LT W04 Light"/>
                        </a:rPr>
                        <a:t>Proportions</a:t>
                      </a:r>
                    </a:p>
                  </a:txBody>
                  <a:tcPr marL="50800" marR="50800" marT="50800" marB="50800" anchor="ctr" horzOverflow="overflow"/>
                </a:tc>
                <a:tc>
                  <a:txBody>
                    <a:bodyPr/>
                    <a:lstStyle/>
                    <a:p>
                      <a:pPr defTabSz="914400">
                        <a:defRPr sz="3200">
                          <a:latin typeface="Basic Commercial LT W04 Light"/>
                          <a:ea typeface="Basic Commercial LT W04 Light"/>
                          <a:cs typeface="Basic Commercial LT W04 Light"/>
                          <a:sym typeface="Basic Commercial LT W04 Light"/>
                        </a:defRPr>
                      </a:pPr>
                      <a:r>
                        <a:rPr>
                          <a:solidFill>
                            <a:schemeClr val="accent5">
                              <a:lumOff val="-29866"/>
                            </a:schemeClr>
                          </a:solidFill>
                        </a:rPr>
                        <a:t>4</a:t>
                      </a:r>
                      <a:r>
                        <a:t> attributes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108</a:t>
                      </a:r>
                    </a:p>
                  </a:txBody>
                  <a:tcPr marL="50800" marR="50800" marT="50800" marB="50800" anchor="ctr" horzOverflow="overflow"/>
                </a:tc>
                <a:extLst>
                  <a:ext uri="{0D108BD9-81ED-4DB2-BD59-A6C34878D82A}">
                    <a16:rowId xmlns:a16="http://schemas.microsoft.com/office/drawing/2014/main" val="10010"/>
                  </a:ext>
                </a:extLst>
              </a:tr>
            </a:tbl>
          </a:graphicData>
        </a:graphic>
      </p:graphicFrame>
      <p:sp>
        <p:nvSpPr>
          <p:cNvPr id="319" name="Dataset size (Tfrecords): 1.8 Gb…"/>
          <p:cNvSpPr txBox="1"/>
          <p:nvPr/>
        </p:nvSpPr>
        <p:spPr>
          <a:xfrm>
            <a:off x="11917212" y="1958661"/>
            <a:ext cx="11885069" cy="2501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sz="4000">
                <a:solidFill>
                  <a:srgbClr val="000000"/>
                </a:solidFill>
                <a:latin typeface="Basic Commercial LT W04 Light"/>
                <a:ea typeface="Basic Commercial LT W04 Light"/>
                <a:cs typeface="Basic Commercial LT W04 Light"/>
                <a:sym typeface="Basic Commercial LT W04 Light"/>
              </a:defRPr>
            </a:pPr>
            <a:r>
              <a:t>Dataset size (Tfrecords): 1.8 Gb</a:t>
            </a:r>
          </a:p>
          <a:p>
            <a:pPr>
              <a:defRPr sz="2000">
                <a:solidFill>
                  <a:srgbClr val="000000"/>
                </a:solidFill>
                <a:latin typeface="Basic Commercial LT W04 Light"/>
                <a:ea typeface="Basic Commercial LT W04 Light"/>
                <a:cs typeface="Basic Commercial LT W04 Light"/>
                <a:sym typeface="Basic Commercial LT W04 Light"/>
              </a:defRPr>
            </a:pPr>
            <a:endParaRPr/>
          </a:p>
          <a:p>
            <a:pPr>
              <a:defRPr sz="4000">
                <a:solidFill>
                  <a:srgbClr val="000000"/>
                </a:solidFill>
                <a:latin typeface="Basic Commercial LT W04 Light"/>
                <a:ea typeface="Basic Commercial LT W04 Light"/>
                <a:cs typeface="Basic Commercial LT W04 Light"/>
                <a:sym typeface="Basic Commercial LT W04 Light"/>
              </a:defRPr>
            </a:pPr>
            <a:r>
              <a:t>Number of images: 10k</a:t>
            </a:r>
          </a:p>
          <a:p>
            <a:pPr>
              <a:defRPr sz="2000">
                <a:solidFill>
                  <a:srgbClr val="000000"/>
                </a:solidFill>
                <a:latin typeface="Basic Commercial LT W04 Light"/>
                <a:ea typeface="Basic Commercial LT W04 Light"/>
                <a:cs typeface="Basic Commercial LT W04 Light"/>
                <a:sym typeface="Basic Commercial LT W04 Light"/>
              </a:defRPr>
            </a:pPr>
            <a:endParaRPr/>
          </a:p>
          <a:p>
            <a:pPr>
              <a:defRPr sz="4000">
                <a:solidFill>
                  <a:srgbClr val="000000"/>
                </a:solidFill>
                <a:latin typeface="Basic Commercial LT W04 Light"/>
                <a:ea typeface="Basic Commercial LT W04 Light"/>
                <a:cs typeface="Basic Commercial LT W04 Light"/>
                <a:sym typeface="Basic Commercial LT W04 Light"/>
              </a:defRPr>
            </a:pPr>
            <a:r>
              <a:t>Image size: 64 x 64 pixels</a:t>
            </a:r>
          </a:p>
        </p:txBody>
      </p:sp>
      <p:sp>
        <p:nvSpPr>
          <p:cNvPr id="32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Hyper-parameters"/>
          <p:cNvSpPr txBox="1">
            <a:spLocks noGrp="1"/>
          </p:cNvSpPr>
          <p:nvPr>
            <p:ph type="title"/>
          </p:nvPr>
        </p:nvSpPr>
        <p:spPr>
          <a:prstGeom prst="rect">
            <a:avLst/>
          </a:prstGeom>
        </p:spPr>
        <p:txBody>
          <a:bodyPr/>
          <a:lstStyle/>
          <a:p>
            <a:r>
              <a:t>Hyper-parameters</a:t>
            </a:r>
          </a:p>
        </p:txBody>
      </p:sp>
      <p:sp>
        <p:nvSpPr>
          <p:cNvPr id="325"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326" name="Epsilon…"/>
          <p:cNvSpPr txBox="1"/>
          <p:nvPr/>
        </p:nvSpPr>
        <p:spPr>
          <a:xfrm>
            <a:off x="4364583" y="3454701"/>
            <a:ext cx="14222017" cy="86842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571499" indent="-571499" algn="l">
              <a:lnSpc>
                <a:spcPct val="90000"/>
              </a:lnSpc>
              <a:spcBef>
                <a:spcPts val="4500"/>
              </a:spcBef>
              <a:buSzPct val="123000"/>
              <a:buChar char="•"/>
              <a:defRPr sz="3800">
                <a:solidFill>
                  <a:srgbClr val="000000"/>
                </a:solidFill>
                <a:latin typeface="Basic Commercial LT W04 Light"/>
                <a:ea typeface="Basic Commercial LT W04 Light"/>
                <a:cs typeface="Basic Commercial LT W04 Light"/>
                <a:sym typeface="Basic Commercial LT W04 Light"/>
              </a:defRPr>
            </a:pPr>
            <a:r>
              <a:t>Epsilon</a:t>
            </a:r>
          </a:p>
          <a:p>
            <a:pPr lvl="1" algn="l">
              <a:lnSpc>
                <a:spcPct val="90000"/>
              </a:lnSpc>
              <a:spcBef>
                <a:spcPts val="4500"/>
              </a:spcBef>
              <a:defRPr sz="3800">
                <a:solidFill>
                  <a:srgbClr val="000000"/>
                </a:solidFill>
                <a:latin typeface="Basic Commercial LT W04 Light"/>
                <a:ea typeface="Basic Commercial LT W04 Light"/>
                <a:cs typeface="Basic Commercial LT W04 Light"/>
                <a:sym typeface="Basic Commercial LT W04 Light"/>
              </a:defRPr>
            </a:pPr>
            <a:r>
              <a:t>Used to avoid division by zero</a:t>
            </a:r>
          </a:p>
          <a:p>
            <a:pPr marL="571499" indent="-571499" algn="l">
              <a:lnSpc>
                <a:spcPct val="90000"/>
              </a:lnSpc>
              <a:spcBef>
                <a:spcPts val="4500"/>
              </a:spcBef>
              <a:buSzPct val="123000"/>
              <a:buChar char="•"/>
              <a:defRPr sz="3800">
                <a:solidFill>
                  <a:srgbClr val="000000"/>
                </a:solidFill>
                <a:latin typeface="Basic Commercial LT W04 Light"/>
                <a:ea typeface="Basic Commercial LT W04 Light"/>
                <a:cs typeface="Basic Commercial LT W04 Light"/>
                <a:sym typeface="Basic Commercial LT W04 Light"/>
              </a:defRPr>
            </a:pPr>
            <a:r>
              <a:t>Beta1 &amp; Beta2</a:t>
            </a:r>
          </a:p>
          <a:p>
            <a:pPr lvl="1" algn="l">
              <a:lnSpc>
                <a:spcPct val="90000"/>
              </a:lnSpc>
              <a:spcBef>
                <a:spcPts val="4500"/>
              </a:spcBef>
              <a:defRPr sz="3800">
                <a:solidFill>
                  <a:srgbClr val="000000"/>
                </a:solidFill>
                <a:latin typeface="Basic Commercial LT W04 Light"/>
                <a:ea typeface="Basic Commercial LT W04 Light"/>
                <a:cs typeface="Basic Commercial LT W04 Light"/>
                <a:sym typeface="Basic Commercial LT W04 Light"/>
              </a:defRPr>
            </a:pPr>
            <a:r>
              <a:t>Exponential decay rates for the moment estimates (mean and uncentered variance of gradients)</a:t>
            </a:r>
          </a:p>
          <a:p>
            <a:pPr marL="571499" indent="-571499" algn="l">
              <a:lnSpc>
                <a:spcPct val="90000"/>
              </a:lnSpc>
              <a:spcBef>
                <a:spcPts val="4500"/>
              </a:spcBef>
              <a:buSzPct val="123000"/>
              <a:buChar char="•"/>
              <a:defRPr sz="3800">
                <a:solidFill>
                  <a:srgbClr val="000000"/>
                </a:solidFill>
                <a:latin typeface="Basic Commercial LT W04 Light"/>
                <a:ea typeface="Basic Commercial LT W04 Light"/>
                <a:cs typeface="Basic Commercial LT W04 Light"/>
                <a:sym typeface="Basic Commercial LT W04 Light"/>
              </a:defRPr>
            </a:pPr>
            <a:r>
              <a:t>Component number</a:t>
            </a:r>
          </a:p>
          <a:p>
            <a:pPr lvl="1" algn="l">
              <a:lnSpc>
                <a:spcPct val="90000"/>
              </a:lnSpc>
              <a:spcBef>
                <a:spcPts val="4500"/>
              </a:spcBef>
              <a:defRPr sz="3800">
                <a:solidFill>
                  <a:srgbClr val="000000"/>
                </a:solidFill>
                <a:latin typeface="Basic Commercial LT W04 Light"/>
                <a:ea typeface="Basic Commercial LT W04 Light"/>
                <a:cs typeface="Basic Commercial LT W04 Light"/>
                <a:sym typeface="Basic Commercial LT W04 Light"/>
              </a:defRPr>
            </a:pPr>
            <a:r>
              <a:t>Features of the generated images</a:t>
            </a:r>
          </a:p>
          <a:p>
            <a:pPr marL="571499" indent="-571499" algn="l">
              <a:lnSpc>
                <a:spcPct val="90000"/>
              </a:lnSpc>
              <a:spcBef>
                <a:spcPts val="4500"/>
              </a:spcBef>
              <a:buSzPct val="123000"/>
              <a:buChar char="•"/>
              <a:defRPr sz="3800">
                <a:solidFill>
                  <a:srgbClr val="000000"/>
                </a:solidFill>
                <a:latin typeface="Basic Commercial LT W04 Light"/>
                <a:ea typeface="Basic Commercial LT W04 Light"/>
                <a:cs typeface="Basic Commercial LT W04 Light"/>
                <a:sym typeface="Basic Commercial LT W04 Light"/>
              </a:defRPr>
            </a:pPr>
            <a:r>
              <a:t>Latent size</a:t>
            </a:r>
          </a:p>
          <a:p>
            <a:pPr lvl="1" algn="l">
              <a:lnSpc>
                <a:spcPct val="90000"/>
              </a:lnSpc>
              <a:spcBef>
                <a:spcPts val="4500"/>
              </a:spcBef>
              <a:defRPr sz="3800">
                <a:solidFill>
                  <a:srgbClr val="000000"/>
                </a:solidFill>
                <a:latin typeface="Basic Commercial LT W04 Light"/>
                <a:ea typeface="Basic Commercial LT W04 Light"/>
                <a:cs typeface="Basic Commercial LT W04 Light"/>
                <a:sym typeface="Basic Commercial LT W04 Light"/>
              </a:defRPr>
            </a:pPr>
            <a:r>
              <a:t>Size of the latent vector (convolution weights)</a:t>
            </a:r>
          </a:p>
        </p:txBody>
      </p:sp>
      <p:sp>
        <p:nvSpPr>
          <p:cNvPr id="327" name="Line"/>
          <p:cNvSpPr/>
          <p:nvPr/>
        </p:nvSpPr>
        <p:spPr>
          <a:xfrm flipV="1">
            <a:off x="3920066" y="3708066"/>
            <a:ext cx="1" cy="3916895"/>
          </a:xfrm>
          <a:prstGeom prst="line">
            <a:avLst/>
          </a:prstGeom>
          <a:ln w="114300">
            <a:solidFill>
              <a:srgbClr val="000000"/>
            </a:solidFill>
            <a:miter lim="400000"/>
            <a:headEnd type="triangle" len="sm"/>
            <a:tailEnd type="triangle" len="sm"/>
          </a:ln>
        </p:spPr>
        <p:txBody>
          <a:bodyPr lIns="50800" tIns="50800" rIns="50800" bIns="50800" anchor="ctr"/>
          <a:lstStyle/>
          <a:p>
            <a:endParaRPr/>
          </a:p>
        </p:txBody>
      </p:sp>
      <p:sp>
        <p:nvSpPr>
          <p:cNvPr id="328" name="Adam…"/>
          <p:cNvSpPr txBox="1"/>
          <p:nvPr/>
        </p:nvSpPr>
        <p:spPr>
          <a:xfrm>
            <a:off x="1303866" y="4419385"/>
            <a:ext cx="2433448" cy="1951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Adam</a:t>
            </a:r>
          </a:p>
          <a:p>
            <a: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 Optimizer</a:t>
            </a:r>
          </a:p>
        </p:txBody>
      </p:sp>
      <p:sp>
        <p:nvSpPr>
          <p:cNvPr id="329" name="Line"/>
          <p:cNvSpPr/>
          <p:nvPr/>
        </p:nvSpPr>
        <p:spPr>
          <a:xfrm flipV="1">
            <a:off x="3920066" y="8280001"/>
            <a:ext cx="1" cy="3916895"/>
          </a:xfrm>
          <a:prstGeom prst="line">
            <a:avLst/>
          </a:prstGeom>
          <a:ln w="114300">
            <a:solidFill>
              <a:srgbClr val="000000"/>
            </a:solidFill>
            <a:miter lim="400000"/>
            <a:headEnd type="triangle" len="sm"/>
            <a:tailEnd type="triangle" len="sm"/>
          </a:ln>
        </p:spPr>
        <p:txBody>
          <a:bodyPr lIns="50800" tIns="50800" rIns="50800" bIns="50800" anchor="ctr"/>
          <a:lstStyle/>
          <a:p>
            <a:endParaRPr/>
          </a:p>
        </p:txBody>
      </p:sp>
      <p:sp>
        <p:nvSpPr>
          <p:cNvPr id="330" name="Mapping…"/>
          <p:cNvSpPr txBox="1"/>
          <p:nvPr/>
        </p:nvSpPr>
        <p:spPr>
          <a:xfrm>
            <a:off x="1394163" y="9262453"/>
            <a:ext cx="2252854" cy="1951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Mapping </a:t>
            </a:r>
          </a:p>
          <a:p>
            <a: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pPr>
            <a:r>
              <a:t>Network</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Introduction"/>
          <p:cNvSpPr txBox="1">
            <a:spLocks noGrp="1"/>
          </p:cNvSpPr>
          <p:nvPr>
            <p:ph type="title"/>
          </p:nvPr>
        </p:nvSpPr>
        <p:spPr>
          <a:prstGeom prst="rect">
            <a:avLst/>
          </a:prstGeom>
        </p:spPr>
        <p:txBody>
          <a:bodyPr/>
          <a:lstStyle/>
          <a:p>
            <a:r>
              <a:t>Introduction </a:t>
            </a:r>
          </a:p>
        </p:txBody>
      </p:sp>
      <p:sp>
        <p:nvSpPr>
          <p:cNvPr id="163" name="Generative modelling is a “hot” topic nowadays used to generate unreal images…"/>
          <p:cNvSpPr txBox="1">
            <a:spLocks noGrp="1"/>
          </p:cNvSpPr>
          <p:nvPr>
            <p:ph type="body" idx="1"/>
          </p:nvPr>
        </p:nvSpPr>
        <p:spPr>
          <a:xfrm>
            <a:off x="1206500" y="2618104"/>
            <a:ext cx="21971000" cy="10145472"/>
          </a:xfrm>
          <a:prstGeom prst="rect">
            <a:avLst/>
          </a:prstGeom>
        </p:spPr>
        <p:txBody>
          <a:bodyPr/>
          <a:lstStyle/>
          <a:p>
            <a:r>
              <a:t>Generative modelling is a “hot” topic nowadays used to generate unreal images</a:t>
            </a:r>
          </a:p>
          <a:p>
            <a:r>
              <a:t>We investigate the reliability and reproducibility of “Generative Adversarial Transformers” by Hudson and Zitnick [2]</a:t>
            </a:r>
          </a:p>
          <a:p>
            <a:pPr lvl="1"/>
            <a:r>
              <a:t>State-of-the art results and faster learning </a:t>
            </a:r>
          </a:p>
          <a:p>
            <a:r>
              <a:t>Recreate the paper methods and reproduce their results</a:t>
            </a:r>
          </a:p>
          <a:p>
            <a:r>
              <a:t>Models are implemented using authors’ code and information </a:t>
            </a:r>
          </a:p>
          <a:p>
            <a:r>
              <a:t>We reproduced the GANformer with two types of attention and a StyleGAN2 as a baseline.</a:t>
            </a:r>
          </a:p>
          <a:p>
            <a:r>
              <a:t>Performed tests to validate the claimed results.</a:t>
            </a:r>
          </a:p>
          <a:p>
            <a:r>
              <a:t>Discuss inconsistencies and solutions. And finally perform a Demo.</a:t>
            </a:r>
          </a:p>
        </p:txBody>
      </p:sp>
      <p:sp>
        <p:nvSpPr>
          <p:cNvPr id="164"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Hyper-parameters discrepancies"/>
          <p:cNvSpPr txBox="1">
            <a:spLocks noGrp="1"/>
          </p:cNvSpPr>
          <p:nvPr>
            <p:ph type="title"/>
          </p:nvPr>
        </p:nvSpPr>
        <p:spPr>
          <a:prstGeom prst="rect">
            <a:avLst/>
          </a:prstGeom>
        </p:spPr>
        <p:txBody>
          <a:bodyPr/>
          <a:lstStyle/>
          <a:p>
            <a:r>
              <a:t>Hyper-parameters discrepancies</a:t>
            </a:r>
          </a:p>
        </p:txBody>
      </p:sp>
      <p:graphicFrame>
        <p:nvGraphicFramePr>
          <p:cNvPr id="335" name="Paper’s code Hyperparameters"/>
          <p:cNvGraphicFramePr/>
          <p:nvPr/>
        </p:nvGraphicFramePr>
        <p:xfrm>
          <a:off x="13175398" y="3904880"/>
          <a:ext cx="10160000" cy="7772400"/>
        </p:xfrm>
        <a:graphic>
          <a:graphicData uri="http://schemas.openxmlformats.org/drawingml/2006/table">
            <a:tbl>
              <a:tblPr firstRow="1" firstCol="1">
                <a:tableStyleId>{4C3C2611-4C71-4FC5-86AE-919BDF0F9419}</a:tableStyleId>
              </a:tblPr>
              <a:tblGrid>
                <a:gridCol w="2540000">
                  <a:extLst>
                    <a:ext uri="{9D8B030D-6E8A-4147-A177-3AD203B41FA5}">
                      <a16:colId xmlns:a16="http://schemas.microsoft.com/office/drawing/2014/main" val="20000"/>
                    </a:ext>
                  </a:extLst>
                </a:gridCol>
                <a:gridCol w="2540000">
                  <a:extLst>
                    <a:ext uri="{9D8B030D-6E8A-4147-A177-3AD203B41FA5}">
                      <a16:colId xmlns:a16="http://schemas.microsoft.com/office/drawing/2014/main" val="20001"/>
                    </a:ext>
                  </a:extLst>
                </a:gridCol>
                <a:gridCol w="2540000">
                  <a:extLst>
                    <a:ext uri="{9D8B030D-6E8A-4147-A177-3AD203B41FA5}">
                      <a16:colId xmlns:a16="http://schemas.microsoft.com/office/drawing/2014/main" val="20002"/>
                    </a:ext>
                  </a:extLst>
                </a:gridCol>
                <a:gridCol w="2540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Paper’s code Hyperparameters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143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Epsilon</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solidFill>
                      <a:srgbClr val="EBEBEB"/>
                    </a:solidFill>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Latent size</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512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Beta1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solidFill>
                      <a:srgbClr val="EBEBEB"/>
                    </a:solidFill>
                  </a:tcPr>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Beta2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solidFill>
                      <a:srgbClr val="EBEBEB"/>
                    </a:solidFill>
                  </a:tcPr>
                </a:tc>
                <a:extLst>
                  <a:ext uri="{0D108BD9-81ED-4DB2-BD59-A6C34878D82A}">
                    <a16:rowId xmlns:a16="http://schemas.microsoft.com/office/drawing/2014/main" val="10005"/>
                  </a:ext>
                </a:extLst>
              </a:tr>
              <a:tr h="1143000">
                <a:tc>
                  <a:txBody>
                    <a:bodyPr/>
                    <a:lstStyle/>
                    <a:p>
                      <a:pPr defTabSz="914400">
                        <a:tabLst>
                          <a:tab pos="1663700" algn="l"/>
                        </a:tabLst>
                        <a:defRPr b="0"/>
                      </a:pPr>
                      <a:r>
                        <a:rPr sz="3200" b="1">
                          <a:latin typeface="Optima"/>
                          <a:ea typeface="Optima"/>
                          <a:cs typeface="Optima"/>
                          <a:sym typeface="Optima"/>
                        </a:rPr>
                        <a:t>Component Number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extLst>
                  <a:ext uri="{0D108BD9-81ED-4DB2-BD59-A6C34878D82A}">
                    <a16:rowId xmlns:a16="http://schemas.microsoft.com/office/drawing/2014/main" val="10006"/>
                  </a:ext>
                </a:extLst>
              </a:tr>
            </a:tbl>
          </a:graphicData>
        </a:graphic>
      </p:graphicFrame>
      <p:graphicFrame>
        <p:nvGraphicFramePr>
          <p:cNvPr id="336" name="Paper’s Hyperparameters"/>
          <p:cNvGraphicFramePr/>
          <p:nvPr/>
        </p:nvGraphicFramePr>
        <p:xfrm>
          <a:off x="1048601" y="3911053"/>
          <a:ext cx="10160000" cy="7772400"/>
        </p:xfrm>
        <a:graphic>
          <a:graphicData uri="http://schemas.openxmlformats.org/drawingml/2006/table">
            <a:tbl>
              <a:tblPr firstRow="1" firstCol="1">
                <a:tableStyleId>{4C3C2611-4C71-4FC5-86AE-919BDF0F9419}</a:tableStyleId>
              </a:tblPr>
              <a:tblGrid>
                <a:gridCol w="2540000">
                  <a:extLst>
                    <a:ext uri="{9D8B030D-6E8A-4147-A177-3AD203B41FA5}">
                      <a16:colId xmlns:a16="http://schemas.microsoft.com/office/drawing/2014/main" val="20000"/>
                    </a:ext>
                  </a:extLst>
                </a:gridCol>
                <a:gridCol w="2540000">
                  <a:extLst>
                    <a:ext uri="{9D8B030D-6E8A-4147-A177-3AD203B41FA5}">
                      <a16:colId xmlns:a16="http://schemas.microsoft.com/office/drawing/2014/main" val="20001"/>
                    </a:ext>
                  </a:extLst>
                </a:gridCol>
                <a:gridCol w="2540000">
                  <a:extLst>
                    <a:ext uri="{9D8B030D-6E8A-4147-A177-3AD203B41FA5}">
                      <a16:colId xmlns:a16="http://schemas.microsoft.com/office/drawing/2014/main" val="20002"/>
                    </a:ext>
                  </a:extLst>
                </a:gridCol>
                <a:gridCol w="2540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Paper’s Hyperparameters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143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Epsilon</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0.001</a:t>
                      </a:r>
                    </a:p>
                  </a:txBody>
                  <a:tcPr marL="50800" marR="50800" marT="50800" marB="50800" anchor="ctr" horzOverflow="overflow">
                    <a:lnT w="38100">
                      <a:solidFill>
                        <a:srgbClr val="000000"/>
                      </a:solidFill>
                      <a:miter lim="400000"/>
                    </a:lnT>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0.001</a:t>
                      </a:r>
                    </a:p>
                  </a:txBody>
                  <a:tcPr marL="50800" marR="50800" marT="50800" marB="50800" anchor="ctr" horzOverflow="overflow">
                    <a:lnT w="38100">
                      <a:solidFill>
                        <a:srgbClr val="000000"/>
                      </a:solidFill>
                      <a:miter lim="400000"/>
                    </a:lnT>
                    <a:solidFill>
                      <a:srgbClr val="EBEBEB"/>
                    </a:solidFill>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Latent size</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512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Beta1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a:t>
                      </a:r>
                    </a:p>
                  </a:txBody>
                  <a:tcPr marL="50800" marR="50800" marT="50800" marB="50800" anchor="ctr" horzOverflow="overflow">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0.9</a:t>
                      </a:r>
                    </a:p>
                  </a:txBody>
                  <a:tcPr marL="50800" marR="50800" marT="50800" marB="50800" anchor="ctr" horzOverflow="overflow">
                    <a:solidFill>
                      <a:srgbClr val="EBEBEB"/>
                    </a:solidFill>
                  </a:tcPr>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Beta2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0.999</a:t>
                      </a:r>
                    </a:p>
                  </a:txBody>
                  <a:tcPr marL="50800" marR="50800" marT="50800" marB="50800" anchor="ctr" horzOverflow="overflow">
                    <a:solidFill>
                      <a:srgbClr val="EBEBEB"/>
                    </a:solidFill>
                  </a:tcPr>
                </a:tc>
                <a:tc>
                  <a:txBody>
                    <a:bodyPr/>
                    <a:lstStyle/>
                    <a:p>
                      <a:pPr defTabSz="914400"/>
                      <a:r>
                        <a:rPr sz="3200">
                          <a:latin typeface="Basic Commercial LT W04 Light"/>
                          <a:ea typeface="Basic Commercial LT W04 Light"/>
                          <a:cs typeface="Basic Commercial LT W04 Light"/>
                          <a:sym typeface="Basic Commercial LT W04 Light"/>
                        </a:rPr>
                        <a:t>0.999</a:t>
                      </a:r>
                    </a:p>
                  </a:txBody>
                  <a:tcPr marL="50800" marR="50800" marT="50800" marB="50800" anchor="ctr" horzOverflow="overflow">
                    <a:solidFill>
                      <a:srgbClr val="EBEBEB"/>
                    </a:solidFill>
                  </a:tcPr>
                </a:tc>
                <a:extLst>
                  <a:ext uri="{0D108BD9-81ED-4DB2-BD59-A6C34878D82A}">
                    <a16:rowId xmlns:a16="http://schemas.microsoft.com/office/drawing/2014/main" val="10005"/>
                  </a:ext>
                </a:extLst>
              </a:tr>
              <a:tr h="1143000">
                <a:tc>
                  <a:txBody>
                    <a:bodyPr/>
                    <a:lstStyle/>
                    <a:p>
                      <a:pPr defTabSz="914400">
                        <a:tabLst>
                          <a:tab pos="1663700" algn="l"/>
                        </a:tabLst>
                        <a:defRPr b="0"/>
                      </a:pPr>
                      <a:r>
                        <a:rPr sz="3200" b="1">
                          <a:latin typeface="Optima"/>
                          <a:ea typeface="Optima"/>
                          <a:cs typeface="Optima"/>
                          <a:sym typeface="Optima"/>
                        </a:rPr>
                        <a:t>Component Number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extLst>
                  <a:ext uri="{0D108BD9-81ED-4DB2-BD59-A6C34878D82A}">
                    <a16:rowId xmlns:a16="http://schemas.microsoft.com/office/drawing/2014/main" val="10006"/>
                  </a:ext>
                </a:extLst>
              </a:tr>
            </a:tbl>
          </a:graphicData>
        </a:graphic>
      </p:graphicFrame>
      <p:sp>
        <p:nvSpPr>
          <p:cNvPr id="337"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
          <p:cNvSpPr txBox="1">
            <a:spLocks noGrp="1"/>
          </p:cNvSpPr>
          <p:nvPr>
            <p:ph type="body" idx="1"/>
          </p:nvPr>
        </p:nvSpPr>
        <p:spPr>
          <a:xfrm>
            <a:off x="7513667" y="3580494"/>
            <a:ext cx="21971001" cy="7241584"/>
          </a:xfrm>
          <a:prstGeom prst="rect">
            <a:avLst/>
          </a:prstGeom>
        </p:spPr>
        <p:txBody>
          <a:bodyPr anchor="ctr"/>
          <a:lstStyle>
            <a:lvl1pPr>
              <a:defRPr sz="30000" spc="-300"/>
            </a:lvl1pPr>
          </a:lstStyle>
          <a:p>
            <a:r>
              <a:t>?</a:t>
            </a:r>
          </a:p>
        </p:txBody>
      </p:sp>
      <p:sp>
        <p:nvSpPr>
          <p:cNvPr id="342" name="Hyper-parameters"/>
          <p:cNvSpPr txBox="1">
            <a:spLocks noGrp="1"/>
          </p:cNvSpPr>
          <p:nvPr>
            <p:ph type="title" idx="4294967295"/>
          </p:nvPr>
        </p:nvSpPr>
        <p:spPr>
          <a:prstGeom prst="rect">
            <a:avLst/>
          </a:prstGeom>
        </p:spPr>
        <p:txBody>
          <a:bodyPr/>
          <a:lstStyle/>
          <a:p>
            <a:r>
              <a:t>Hyper-parameters   </a:t>
            </a:r>
          </a:p>
        </p:txBody>
      </p:sp>
      <p:sp>
        <p:nvSpPr>
          <p:cNvPr id="343"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pic>
        <p:nvPicPr>
          <p:cNvPr id="344" name="1kbl5l.jpg" descr="1kbl5l.jpg"/>
          <p:cNvPicPr>
            <a:picLocks noChangeAspect="1"/>
          </p:cNvPicPr>
          <p:nvPr/>
        </p:nvPicPr>
        <p:blipFill>
          <a:blip r:embed="rId3"/>
          <a:srcRect b="7971"/>
          <a:stretch>
            <a:fillRect/>
          </a:stretch>
        </p:blipFill>
        <p:spPr>
          <a:xfrm>
            <a:off x="1222460" y="3238290"/>
            <a:ext cx="12902854" cy="7926084"/>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8" name="Our Hyperparameters"/>
          <p:cNvGraphicFramePr/>
          <p:nvPr/>
        </p:nvGraphicFramePr>
        <p:xfrm>
          <a:off x="4572000" y="3641342"/>
          <a:ext cx="15240000" cy="7772400"/>
        </p:xfrm>
        <a:graphic>
          <a:graphicData uri="http://schemas.openxmlformats.org/drawingml/2006/table">
            <a:tbl>
              <a:tblPr firstRow="1" firstCol="1">
                <a:tableStyleId>{4C3C2611-4C71-4FC5-86AE-919BDF0F9419}</a:tableStyleId>
              </a:tblPr>
              <a:tblGrid>
                <a:gridCol w="3810000">
                  <a:extLst>
                    <a:ext uri="{9D8B030D-6E8A-4147-A177-3AD203B41FA5}">
                      <a16:colId xmlns:a16="http://schemas.microsoft.com/office/drawing/2014/main" val="20000"/>
                    </a:ext>
                  </a:extLst>
                </a:gridCol>
                <a:gridCol w="3810000">
                  <a:extLst>
                    <a:ext uri="{9D8B030D-6E8A-4147-A177-3AD203B41FA5}">
                      <a16:colId xmlns:a16="http://schemas.microsoft.com/office/drawing/2014/main" val="20001"/>
                    </a:ext>
                  </a:extLst>
                </a:gridCol>
                <a:gridCol w="3810000">
                  <a:extLst>
                    <a:ext uri="{9D8B030D-6E8A-4147-A177-3AD203B41FA5}">
                      <a16:colId xmlns:a16="http://schemas.microsoft.com/office/drawing/2014/main" val="20002"/>
                    </a:ext>
                  </a:extLst>
                </a:gridCol>
                <a:gridCol w="3810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Our Hyperparameters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143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Epsilon</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1E-08</a:t>
                      </a:r>
                    </a:p>
                  </a:txBody>
                  <a:tcPr marL="50800" marR="50800" marT="50800" marB="50800" anchor="ctr" horzOverflow="overflow">
                    <a:lnT w="38100">
                      <a:solidFill>
                        <a:srgbClr val="000000"/>
                      </a:solidFill>
                      <a:miter lim="400000"/>
                    </a:lnT>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Latent size</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512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32</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Beta1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0.0</a:t>
                      </a:r>
                    </a:p>
                  </a:txBody>
                  <a:tcPr marL="50800" marR="50800" marT="50800" marB="50800" anchor="ctr" horzOverflow="overflow"/>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Beta2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0.99</a:t>
                      </a:r>
                    </a:p>
                  </a:txBody>
                  <a:tcPr marL="50800" marR="50800" marT="50800" marB="50800" anchor="ctr" horzOverflow="overflow"/>
                </a:tc>
                <a:extLst>
                  <a:ext uri="{0D108BD9-81ED-4DB2-BD59-A6C34878D82A}">
                    <a16:rowId xmlns:a16="http://schemas.microsoft.com/office/drawing/2014/main" val="10005"/>
                  </a:ext>
                </a:extLst>
              </a:tr>
              <a:tr h="1143000">
                <a:tc>
                  <a:txBody>
                    <a:bodyPr/>
                    <a:lstStyle/>
                    <a:p>
                      <a:pPr defTabSz="914400">
                        <a:tabLst>
                          <a:tab pos="1663700" algn="l"/>
                        </a:tabLst>
                        <a:defRPr b="0"/>
                      </a:pPr>
                      <a:r>
                        <a:rPr sz="3200" b="1">
                          <a:latin typeface="Optima"/>
                          <a:ea typeface="Optima"/>
                          <a:cs typeface="Optima"/>
                          <a:sym typeface="Optima"/>
                        </a:rPr>
                        <a:t>Component Number</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16</a:t>
                      </a:r>
                    </a:p>
                  </a:txBody>
                  <a:tcPr marL="50800" marR="50800" marT="50800" marB="50800" anchor="ctr" horzOverflow="overflow"/>
                </a:tc>
                <a:extLst>
                  <a:ext uri="{0D108BD9-81ED-4DB2-BD59-A6C34878D82A}">
                    <a16:rowId xmlns:a16="http://schemas.microsoft.com/office/drawing/2014/main" val="10006"/>
                  </a:ext>
                </a:extLst>
              </a:tr>
            </a:tbl>
          </a:graphicData>
        </a:graphic>
      </p:graphicFrame>
      <p:sp>
        <p:nvSpPr>
          <p:cNvPr id="349" name="Hyper-parameters"/>
          <p:cNvSpPr txBox="1">
            <a:spLocks noGrp="1"/>
          </p:cNvSpPr>
          <p:nvPr>
            <p:ph type="title"/>
          </p:nvPr>
        </p:nvSpPr>
        <p:spPr>
          <a:prstGeom prst="rect">
            <a:avLst/>
          </a:prstGeom>
        </p:spPr>
        <p:txBody>
          <a:bodyPr/>
          <a:lstStyle/>
          <a:p>
            <a:r>
              <a:t>Hyper-parameters  </a:t>
            </a:r>
          </a:p>
        </p:txBody>
      </p:sp>
      <p:sp>
        <p:nvSpPr>
          <p:cNvPr id="350" name="Our Choice"/>
          <p:cNvSpPr txBox="1"/>
          <p:nvPr/>
        </p:nvSpPr>
        <p:spPr>
          <a:xfrm>
            <a:off x="1206500" y="2372962"/>
            <a:ext cx="21971000"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825500">
              <a:defRPr sz="5000" b="1">
                <a:solidFill>
                  <a:srgbClr val="000000"/>
                </a:solidFill>
              </a:defRPr>
            </a:lvl1pPr>
          </a:lstStyle>
          <a:p>
            <a:r>
              <a:t>Our Choice</a:t>
            </a:r>
          </a:p>
        </p:txBody>
      </p:sp>
      <p:sp>
        <p:nvSpPr>
          <p:cNvPr id="35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Experimental setup &amp; Computational requirements"/>
          <p:cNvSpPr txBox="1">
            <a:spLocks noGrp="1"/>
          </p:cNvSpPr>
          <p:nvPr>
            <p:ph type="title"/>
          </p:nvPr>
        </p:nvSpPr>
        <p:spPr>
          <a:prstGeom prst="rect">
            <a:avLst/>
          </a:prstGeom>
        </p:spPr>
        <p:txBody>
          <a:bodyPr/>
          <a:lstStyle>
            <a:lvl1pPr defTabSz="2413955">
              <a:defRPr sz="7425" spc="-148"/>
            </a:lvl1pPr>
          </a:lstStyle>
          <a:p>
            <a:r>
              <a:t>Experimental setup &amp; Computational requirements </a:t>
            </a:r>
          </a:p>
        </p:txBody>
      </p:sp>
      <p:sp>
        <p:nvSpPr>
          <p:cNvPr id="356" name="Used one Tesla P100-PCIE-16GB GPU per model.…"/>
          <p:cNvSpPr txBox="1">
            <a:spLocks noGrp="1"/>
          </p:cNvSpPr>
          <p:nvPr>
            <p:ph type="body" sz="half" idx="1"/>
          </p:nvPr>
        </p:nvSpPr>
        <p:spPr>
          <a:xfrm>
            <a:off x="12685676" y="4994795"/>
            <a:ext cx="10525298" cy="7235870"/>
          </a:xfrm>
          <a:prstGeom prst="rect">
            <a:avLst/>
          </a:prstGeom>
        </p:spPr>
        <p:txBody>
          <a:bodyPr/>
          <a:lstStyle/>
          <a:p>
            <a:r>
              <a:t>Used </a:t>
            </a:r>
            <a:r>
              <a:rPr u="sng"/>
              <a:t>one</a:t>
            </a:r>
            <a:r>
              <a:t> Tesla P100-PCIE-16GB GPU per model.</a:t>
            </a:r>
          </a:p>
          <a:p>
            <a:r>
              <a:t>Final results shown after </a:t>
            </a:r>
            <a:r>
              <a:rPr u="sng"/>
              <a:t>300K</a:t>
            </a:r>
            <a:r>
              <a:t> img samples.</a:t>
            </a:r>
          </a:p>
          <a:p>
            <a:r>
              <a:t>Implemented in Python using TensorFlow.</a:t>
            </a:r>
          </a:p>
          <a:p>
            <a:r>
              <a:t>Images set to </a:t>
            </a:r>
            <a:r>
              <a:rPr u="sng"/>
              <a:t>64x64</a:t>
            </a:r>
            <a:r>
              <a:t> resolution</a:t>
            </a:r>
          </a:p>
          <a:p>
            <a:r>
              <a:t>Training for one model took </a:t>
            </a:r>
            <a:r>
              <a:rPr u="sng"/>
              <a:t>8-10 hours.</a:t>
            </a:r>
          </a:p>
        </p:txBody>
      </p:sp>
      <p:sp>
        <p:nvSpPr>
          <p:cNvPr id="357" name="Our implementation"/>
          <p:cNvSpPr>
            <a:spLocks noGrp="1"/>
          </p:cNvSpPr>
          <p:nvPr>
            <p:ph type="body" sz="quarter" idx="13"/>
          </p:nvPr>
        </p:nvSpPr>
        <p:spPr>
          <a:xfrm>
            <a:off x="12685676" y="3292995"/>
            <a:ext cx="10525298" cy="1600201"/>
          </a:xfrm>
          <a:prstGeom prst="roundRect">
            <a:avLst>
              <a:gd name="adj" fmla="val 0"/>
            </a:avLst>
          </a:prstGeom>
        </p:spPr>
        <p:txBody>
          <a:bodyPr anchor="ctr">
            <a:noAutofit/>
          </a:bodyPr>
          <a:lstStyle>
            <a:lvl1pPr marL="0" indent="0" algn="ctr" defTabSz="825500">
              <a:lnSpc>
                <a:spcPct val="100000"/>
              </a:lnSpc>
              <a:spcBef>
                <a:spcPts val="0"/>
              </a:spcBef>
              <a:buSzTx/>
              <a:buNone/>
              <a:defRPr sz="5000"/>
            </a:lvl1pPr>
          </a:lstStyle>
          <a:p>
            <a:r>
              <a:t>Our implementation</a:t>
            </a:r>
          </a:p>
        </p:txBody>
      </p:sp>
      <p:grpSp>
        <p:nvGrpSpPr>
          <p:cNvPr id="360" name="Group"/>
          <p:cNvGrpSpPr/>
          <p:nvPr/>
        </p:nvGrpSpPr>
        <p:grpSpPr>
          <a:xfrm>
            <a:off x="1173026" y="3292995"/>
            <a:ext cx="10528301" cy="8937670"/>
            <a:chOff x="0" y="0"/>
            <a:chExt cx="10528300" cy="8937668"/>
          </a:xfrm>
        </p:grpSpPr>
        <p:sp>
          <p:nvSpPr>
            <p:cNvPr id="358" name="Paper’s Implementation"/>
            <p:cNvSpPr/>
            <p:nvPr/>
          </p:nvSpPr>
          <p:spPr>
            <a:xfrm>
              <a:off x="0" y="0"/>
              <a:ext cx="10528300" cy="1600200"/>
            </a:xfrm>
            <a:prstGeom prst="roundRect">
              <a:avLst>
                <a:gd name="adj" fmla="val 0"/>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5000">
                  <a:solidFill>
                    <a:srgbClr val="000000"/>
                  </a:solidFill>
                  <a:latin typeface="Basic Commercial LT W04 Light"/>
                  <a:ea typeface="Basic Commercial LT W04 Light"/>
                  <a:cs typeface="Basic Commercial LT W04 Light"/>
                  <a:sym typeface="Basic Commercial LT W04 Light"/>
                </a:defRPr>
              </a:lvl1pPr>
            </a:lstStyle>
            <a:p>
              <a:r>
                <a:t>Paper’s Implementation</a:t>
              </a:r>
            </a:p>
          </p:txBody>
        </p:sp>
        <p:sp>
          <p:nvSpPr>
            <p:cNvPr id="359" name="Used four NVIDIA V100 GPUs per model.…"/>
            <p:cNvSpPr txBox="1"/>
            <p:nvPr/>
          </p:nvSpPr>
          <p:spPr>
            <a:xfrm>
              <a:off x="0" y="1701799"/>
              <a:ext cx="10528300" cy="723587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normAutofit/>
            </a:bodyPr>
            <a:lstStyle/>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Used </a:t>
              </a:r>
              <a:r>
                <a:rPr sz="4600" u="sng"/>
                <a:t>four</a:t>
              </a:r>
              <a:r>
                <a:t> NVIDIA V100 GPUs per model.</a:t>
              </a:r>
              <a:br/>
              <a:endParaRP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Final results shown after </a:t>
              </a:r>
              <a:r>
                <a:rPr u="sng"/>
                <a:t>10,000K</a:t>
              </a:r>
              <a:r>
                <a:t> img samples.</a:t>
              </a: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Implemented in Python using TensorFlow.</a:t>
              </a: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Images set to </a:t>
              </a:r>
              <a:r>
                <a:rPr u="sng"/>
                <a:t>256x256</a:t>
              </a:r>
              <a:r>
                <a:t> resolution.</a:t>
              </a: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Training for one model took </a:t>
              </a:r>
              <a:r>
                <a:rPr u="sng"/>
                <a:t>3-4 days</a:t>
              </a:r>
              <a:r>
                <a:t>.</a:t>
              </a:r>
            </a:p>
          </p:txBody>
        </p:sp>
      </p:grpSp>
      <p:sp>
        <p:nvSpPr>
          <p:cNvPr id="36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5" name="Avocados and limes" descr="Avocados and limes"/>
          <p:cNvPicPr>
            <a:picLocks noGrp="1" noChangeAspect="1"/>
          </p:cNvPicPr>
          <p:nvPr>
            <p:ph type="pic" idx="21"/>
          </p:nvPr>
        </p:nvPicPr>
        <p:blipFill>
          <a:blip r:embed="rId3"/>
          <a:srcRect t="7653" b="7653"/>
          <a:stretch>
            <a:fillRect/>
          </a:stretch>
        </p:blipFill>
        <p:spPr>
          <a:xfrm>
            <a:off x="0" y="0"/>
            <a:ext cx="24384000" cy="13716000"/>
          </a:xfrm>
          <a:prstGeom prst="rect">
            <a:avLst/>
          </a:prstGeom>
        </p:spPr>
      </p:pic>
      <p:sp>
        <p:nvSpPr>
          <p:cNvPr id="366" name="Results"/>
          <p:cNvSpPr txBox="1">
            <a:spLocks noGrp="1"/>
          </p:cNvSpPr>
          <p:nvPr>
            <p:ph type="title"/>
          </p:nvPr>
        </p:nvSpPr>
        <p:spPr>
          <a:prstGeom prst="rect">
            <a:avLst/>
          </a:prstGeom>
        </p:spPr>
        <p:txBody>
          <a:bodyPr/>
          <a:lstStyle/>
          <a:p>
            <a:r>
              <a:t>Results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Metrics"/>
          <p:cNvSpPr txBox="1">
            <a:spLocks noGrp="1"/>
          </p:cNvSpPr>
          <p:nvPr>
            <p:ph type="title"/>
          </p:nvPr>
        </p:nvSpPr>
        <p:spPr>
          <a:prstGeom prst="rect">
            <a:avLst/>
          </a:prstGeom>
        </p:spPr>
        <p:txBody>
          <a:bodyPr/>
          <a:lstStyle/>
          <a:p>
            <a:r>
              <a:t>Metrics</a:t>
            </a:r>
          </a:p>
        </p:txBody>
      </p:sp>
      <p:sp>
        <p:nvSpPr>
          <p:cNvPr id="371" name="FID (Frechet Inception Distance)…"/>
          <p:cNvSpPr txBox="1"/>
          <p:nvPr/>
        </p:nvSpPr>
        <p:spPr>
          <a:xfrm>
            <a:off x="1209394" y="3231181"/>
            <a:ext cx="20123721" cy="913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571499" indent="-571499" algn="l" defTabSz="825500">
              <a:spcBef>
                <a:spcPts val="1800"/>
              </a:spcBef>
              <a:buSzPct val="123000"/>
              <a:buChar char="•"/>
              <a:defRPr sz="6000" spc="-59">
                <a:solidFill>
                  <a:srgbClr val="000000"/>
                </a:solidFill>
                <a:latin typeface="Basic Commercial LT W04 Light"/>
                <a:ea typeface="Basic Commercial LT W04 Light"/>
                <a:cs typeface="Basic Commercial LT W04 Light"/>
                <a:sym typeface="Basic Commercial LT W04 Light"/>
              </a:defRPr>
            </a:pPr>
            <a:r>
              <a:t>FID (Frechet Inception Distance)</a:t>
            </a:r>
          </a:p>
          <a:p>
            <a:pPr lvl="1" algn="l" defTabSz="825500">
              <a:spcBef>
                <a:spcPts val="1800"/>
              </a:spcBef>
              <a:defRPr sz="4500" spc="-45">
                <a:solidFill>
                  <a:srgbClr val="000000"/>
                </a:solidFill>
                <a:latin typeface="Basic Commercial LT W04 Light"/>
                <a:ea typeface="Basic Commercial LT W04 Light"/>
                <a:cs typeface="Basic Commercial LT W04 Light"/>
                <a:sym typeface="Basic Commercial LT W04 Light"/>
              </a:defRPr>
            </a:pPr>
            <a:r>
              <a:t>Distance between feature distributions of real and fake images</a:t>
            </a:r>
          </a:p>
          <a:p>
            <a:pPr marL="571499" indent="-571499" algn="l" defTabSz="825500">
              <a:spcBef>
                <a:spcPts val="1800"/>
              </a:spcBef>
              <a:buSzPct val="123000"/>
              <a:buChar char="•"/>
              <a:defRPr sz="6000" spc="-59">
                <a:solidFill>
                  <a:srgbClr val="000000"/>
                </a:solidFill>
                <a:latin typeface="Basic Commercial LT W04 Light"/>
                <a:ea typeface="Basic Commercial LT W04 Light"/>
                <a:cs typeface="Basic Commercial LT W04 Light"/>
                <a:sym typeface="Basic Commercial LT W04 Light"/>
              </a:defRPr>
            </a:pPr>
            <a:r>
              <a:t>IS (Inception Score)</a:t>
            </a:r>
          </a:p>
          <a:p>
            <a:pPr lvl="1" algn="l" defTabSz="825500">
              <a:spcBef>
                <a:spcPts val="1800"/>
              </a:spcBef>
              <a:defRPr sz="4500" spc="-45">
                <a:solidFill>
                  <a:srgbClr val="000000"/>
                </a:solidFill>
                <a:latin typeface="Basic Commercial LT W04 Light"/>
                <a:ea typeface="Basic Commercial LT W04 Light"/>
                <a:cs typeface="Basic Commercial LT W04 Light"/>
                <a:sym typeface="Basic Commercial LT W04 Light"/>
              </a:defRPr>
            </a:pPr>
            <a:r>
              <a:t>Formalisation of the concept of “Realism” and “Diversity” only using generated images</a:t>
            </a:r>
          </a:p>
          <a:p>
            <a:pPr marL="571499" indent="-571499" algn="l" defTabSz="825500">
              <a:spcBef>
                <a:spcPts val="1800"/>
              </a:spcBef>
              <a:buSzPct val="123000"/>
              <a:buChar char="•"/>
              <a:defRPr sz="6000" spc="-59">
                <a:solidFill>
                  <a:srgbClr val="000000"/>
                </a:solidFill>
                <a:latin typeface="Basic Commercial LT W04 Light"/>
                <a:ea typeface="Basic Commercial LT W04 Light"/>
                <a:cs typeface="Basic Commercial LT W04 Light"/>
                <a:sym typeface="Basic Commercial LT W04 Light"/>
              </a:defRPr>
            </a:pPr>
            <a:r>
              <a:t>Precision</a:t>
            </a:r>
          </a:p>
          <a:p>
            <a:pPr lvl="1" algn="l" defTabSz="825500">
              <a:spcBef>
                <a:spcPts val="1800"/>
              </a:spcBef>
              <a:defRPr sz="4500" spc="-45">
                <a:solidFill>
                  <a:srgbClr val="000000"/>
                </a:solidFill>
                <a:latin typeface="Basic Commercial LT W04 Light"/>
                <a:ea typeface="Basic Commercial LT W04 Light"/>
                <a:cs typeface="Basic Commercial LT W04 Light"/>
                <a:sym typeface="Basic Commercial LT W04 Light"/>
              </a:defRPr>
            </a:pPr>
            <a:r>
              <a:t>Average similarity to the original images</a:t>
            </a:r>
          </a:p>
          <a:p>
            <a:pPr marL="571499" indent="-571499" algn="l" defTabSz="825500">
              <a:spcBef>
                <a:spcPts val="1800"/>
              </a:spcBef>
              <a:buSzPct val="123000"/>
              <a:buChar char="•"/>
              <a:defRPr sz="6000" spc="-59">
                <a:solidFill>
                  <a:srgbClr val="000000"/>
                </a:solidFill>
                <a:latin typeface="Basic Commercial LT W04 Light"/>
                <a:ea typeface="Basic Commercial LT W04 Light"/>
                <a:cs typeface="Basic Commercial LT W04 Light"/>
                <a:sym typeface="Basic Commercial LT W04 Light"/>
              </a:defRPr>
            </a:pPr>
            <a:r>
              <a:t>Recall</a:t>
            </a:r>
          </a:p>
          <a:p>
            <a:pPr lvl="1" algn="l" defTabSz="825500">
              <a:spcBef>
                <a:spcPts val="1800"/>
              </a:spcBef>
              <a:defRPr sz="4500" spc="-45">
                <a:solidFill>
                  <a:srgbClr val="000000"/>
                </a:solidFill>
                <a:latin typeface="Basic Commercial LT W04 Light"/>
                <a:ea typeface="Basic Commercial LT W04 Light"/>
                <a:cs typeface="Basic Commercial LT W04 Light"/>
                <a:sym typeface="Basic Commercial LT W04 Light"/>
              </a:defRPr>
            </a:pPr>
            <a:r>
              <a:t>Ability to generate any sample in the dataset</a:t>
            </a:r>
          </a:p>
          <a:p>
            <a:pPr marL="762000" indent="-762000" algn="l" defTabSz="825500">
              <a:spcBef>
                <a:spcPts val="1800"/>
              </a:spcBef>
              <a:buSzPct val="123000"/>
              <a:buChar char="•"/>
              <a:defRPr sz="6000" spc="-59">
                <a:solidFill>
                  <a:srgbClr val="000000"/>
                </a:solidFill>
                <a:latin typeface="Basic Commercial LT W04 Light"/>
                <a:ea typeface="Basic Commercial LT W04 Light"/>
                <a:cs typeface="Basic Commercial LT W04 Light"/>
                <a:sym typeface="Basic Commercial LT W04 Light"/>
              </a:defRPr>
            </a:pPr>
            <a:r>
              <a:t>Training time</a:t>
            </a:r>
          </a:p>
        </p:txBody>
      </p:sp>
      <p:sp>
        <p:nvSpPr>
          <p:cNvPr id="37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Analysis of FID scores"/>
          <p:cNvSpPr txBox="1">
            <a:spLocks noGrp="1"/>
          </p:cNvSpPr>
          <p:nvPr>
            <p:ph type="title"/>
          </p:nvPr>
        </p:nvSpPr>
        <p:spPr>
          <a:prstGeom prst="rect">
            <a:avLst/>
          </a:prstGeom>
        </p:spPr>
        <p:txBody>
          <a:bodyPr/>
          <a:lstStyle/>
          <a:p>
            <a:r>
              <a:t>Analysis of FID scores</a:t>
            </a:r>
          </a:p>
        </p:txBody>
      </p:sp>
      <p:pic>
        <p:nvPicPr>
          <p:cNvPr id="377" name="FIDscore2.pdf" descr="FIDscore2.pdf"/>
          <p:cNvPicPr>
            <a:picLocks noChangeAspect="1"/>
          </p:cNvPicPr>
          <p:nvPr/>
        </p:nvPicPr>
        <p:blipFill>
          <a:blip r:embed="rId3"/>
          <a:srcRect r="30370"/>
          <a:stretch>
            <a:fillRect/>
          </a:stretch>
        </p:blipFill>
        <p:spPr>
          <a:xfrm>
            <a:off x="5534114" y="2631317"/>
            <a:ext cx="12517475" cy="9848090"/>
          </a:xfrm>
          <a:prstGeom prst="rect">
            <a:avLst/>
          </a:prstGeom>
          <a:ln w="12700">
            <a:miter lim="400000"/>
          </a:ln>
        </p:spPr>
      </p:pic>
      <p:pic>
        <p:nvPicPr>
          <p:cNvPr id="378" name="FIDscore2.pdf" descr="FIDscore2.pdf"/>
          <p:cNvPicPr>
            <a:picLocks noChangeAspect="1"/>
          </p:cNvPicPr>
          <p:nvPr/>
        </p:nvPicPr>
        <p:blipFill>
          <a:blip r:embed="rId3"/>
          <a:srcRect l="69623" t="36958" b="41125"/>
          <a:stretch>
            <a:fillRect/>
          </a:stretch>
        </p:blipFill>
        <p:spPr>
          <a:xfrm>
            <a:off x="18329222" y="5903317"/>
            <a:ext cx="4831138" cy="1909468"/>
          </a:xfrm>
          <a:prstGeom prst="rect">
            <a:avLst/>
          </a:prstGeom>
          <a:ln w="12700">
            <a:miter lim="400000"/>
          </a:ln>
        </p:spPr>
      </p:pic>
      <p:sp>
        <p:nvSpPr>
          <p:cNvPr id="379"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Overall summary"/>
          <p:cNvSpPr txBox="1">
            <a:spLocks noGrp="1"/>
          </p:cNvSpPr>
          <p:nvPr>
            <p:ph type="title"/>
          </p:nvPr>
        </p:nvSpPr>
        <p:spPr>
          <a:prstGeom prst="rect">
            <a:avLst/>
          </a:prstGeom>
        </p:spPr>
        <p:txBody>
          <a:bodyPr/>
          <a:lstStyle/>
          <a:p>
            <a:r>
              <a:t>Overall summary</a:t>
            </a:r>
          </a:p>
        </p:txBody>
      </p:sp>
      <p:graphicFrame>
        <p:nvGraphicFramePr>
          <p:cNvPr id="384" name="Paper’s Results"/>
          <p:cNvGraphicFramePr/>
          <p:nvPr/>
        </p:nvGraphicFramePr>
        <p:xfrm>
          <a:off x="987229" y="3112945"/>
          <a:ext cx="10668000" cy="9362442"/>
        </p:xfrm>
        <a:graphic>
          <a:graphicData uri="http://schemas.openxmlformats.org/drawingml/2006/table">
            <a:tbl>
              <a:tblPr firstRow="1" firstCol="1">
                <a:tableStyleId>{4C3C2611-4C71-4FC5-86AE-919BDF0F9419}</a:tableStyleId>
              </a:tblPr>
              <a:tblGrid>
                <a:gridCol w="2667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667000">
                  <a:extLst>
                    <a:ext uri="{9D8B030D-6E8A-4147-A177-3AD203B41FA5}">
                      <a16:colId xmlns:a16="http://schemas.microsoft.com/office/drawing/2014/main" val="20002"/>
                    </a:ext>
                  </a:extLst>
                </a:gridCol>
                <a:gridCol w="2667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Paper’s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143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11.29</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10.29</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7.22</a:t>
                      </a:r>
                    </a:p>
                  </a:txBody>
                  <a:tcPr marL="50800" marR="50800" marT="50800" marB="50800" anchor="ctr" horzOverflow="overflow">
                    <a:lnT w="38100">
                      <a:solidFill>
                        <a:srgbClr val="000000"/>
                      </a:solidFill>
                      <a:miter lim="400000"/>
                    </a:lnT>
                    <a:solidFill>
                      <a:srgbClr val="306F1D">
                        <a:alpha val="13888"/>
                      </a:srgbClr>
                    </a:solidFill>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2.74</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2.82</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2.78</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52.02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56.76</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55.45</a:t>
                      </a:r>
                    </a:p>
                  </a:txBody>
                  <a:tcPr marL="50800" marR="50800" marT="50800" marB="50800" anchor="ctr" horzOverflow="overflow"/>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23.98</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18.21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33.94</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8.86%</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36.11%</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extLst>
                  <a:ext uri="{0D108BD9-81ED-4DB2-BD59-A6C34878D82A}">
                    <a16:rowId xmlns:a16="http://schemas.microsoft.com/office/drawing/2014/main" val="10007"/>
                  </a:ext>
                </a:extLst>
              </a:tr>
            </a:tbl>
          </a:graphicData>
        </a:graphic>
      </p:graphicFrame>
      <p:graphicFrame>
        <p:nvGraphicFramePr>
          <p:cNvPr id="385" name="Our results"/>
          <p:cNvGraphicFramePr/>
          <p:nvPr/>
        </p:nvGraphicFramePr>
        <p:xfrm>
          <a:off x="12728771" y="3112945"/>
          <a:ext cx="10668000" cy="9362442"/>
        </p:xfrm>
        <a:graphic>
          <a:graphicData uri="http://schemas.openxmlformats.org/drawingml/2006/table">
            <a:tbl>
              <a:tblPr firstRow="1" firstCol="1">
                <a:tableStyleId>{4C3C2611-4C71-4FC5-86AE-919BDF0F9419}</a:tableStyleId>
              </a:tblPr>
              <a:tblGrid>
                <a:gridCol w="2667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667000">
                  <a:extLst>
                    <a:ext uri="{9D8B030D-6E8A-4147-A177-3AD203B41FA5}">
                      <a16:colId xmlns:a16="http://schemas.microsoft.com/office/drawing/2014/main" val="20002"/>
                    </a:ext>
                  </a:extLst>
                </a:gridCol>
                <a:gridCol w="2667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Our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143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24.77</a:t>
                      </a:r>
                    </a:p>
                  </a:txBody>
                  <a:tcPr marL="50800" marR="50800" marT="50800" marB="50800" anchor="ctr" horzOverflow="overflow">
                    <a:lnT w="38100">
                      <a:solidFill>
                        <a:srgbClr val="000000"/>
                      </a:solidFill>
                      <a:miter lim="400000"/>
                    </a:lnT>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28.11</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374.18</a:t>
                      </a:r>
                    </a:p>
                  </a:txBody>
                  <a:tcPr marL="50800" marR="50800" marT="50800" marB="50800" anchor="ctr" horzOverflow="overflow">
                    <a:lnT w="38100">
                      <a:solidFill>
                        <a:srgbClr val="000000"/>
                      </a:solidFill>
                      <a:miter lim="400000"/>
                    </a:lnT>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2.58</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1.40</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0.18</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0.15</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0.76</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solidFill>
                      <a:srgbClr val="306F1D">
                        <a:alpha val="13888"/>
                      </a:srgbClr>
                    </a:solidFill>
                  </a:tcPr>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-13.47%</a:t>
                      </a:r>
                    </a:p>
                  </a:txBody>
                  <a:tcPr marL="50800" marR="50800" marT="50800" marB="50800" anchor="ctr" horzOverflow="overflow"/>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-1410.47%</a:t>
                      </a:r>
                    </a:p>
                  </a:txBody>
                  <a:tcPr marL="50800" marR="50800" marT="50800" marB="50800" anchor="ctr" horzOverflow="overflow"/>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91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~125</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~125</a:t>
                      </a:r>
                    </a:p>
                  </a:txBody>
                  <a:tcPr marL="50800" marR="50800" marT="50800" marB="50800" anchor="ctr" horzOverflow="overflow"/>
                </a:tc>
                <a:extLst>
                  <a:ext uri="{0D108BD9-81ED-4DB2-BD59-A6C34878D82A}">
                    <a16:rowId xmlns:a16="http://schemas.microsoft.com/office/drawing/2014/main" val="10007"/>
                  </a:ext>
                </a:extLst>
              </a:tr>
            </a:tbl>
          </a:graphicData>
        </a:graphic>
      </p:graphicFrame>
      <p:sp>
        <p:nvSpPr>
          <p:cNvPr id="38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Generated images"/>
          <p:cNvSpPr txBox="1">
            <a:spLocks noGrp="1"/>
          </p:cNvSpPr>
          <p:nvPr>
            <p:ph type="title"/>
          </p:nvPr>
        </p:nvSpPr>
        <p:spPr>
          <a:prstGeom prst="rect">
            <a:avLst/>
          </a:prstGeom>
        </p:spPr>
        <p:txBody>
          <a:bodyPr/>
          <a:lstStyle/>
          <a:p>
            <a:r>
              <a:t>Generated images</a:t>
            </a:r>
          </a:p>
        </p:txBody>
      </p:sp>
      <p:pic>
        <p:nvPicPr>
          <p:cNvPr id="391" name="Image" descr="Image"/>
          <p:cNvPicPr>
            <a:picLocks noChangeAspect="1"/>
          </p:cNvPicPr>
          <p:nvPr/>
        </p:nvPicPr>
        <p:blipFill>
          <a:blip r:embed="rId3"/>
          <a:stretch>
            <a:fillRect/>
          </a:stretch>
        </p:blipFill>
        <p:spPr>
          <a:xfrm>
            <a:off x="926793" y="4899188"/>
            <a:ext cx="3917625" cy="3917625"/>
          </a:xfrm>
          <a:prstGeom prst="rect">
            <a:avLst/>
          </a:prstGeom>
          <a:ln w="12700">
            <a:miter lim="400000"/>
          </a:ln>
        </p:spPr>
      </p:pic>
      <p:pic>
        <p:nvPicPr>
          <p:cNvPr id="392" name="Image" descr="Image"/>
          <p:cNvPicPr>
            <a:picLocks noChangeAspect="1"/>
          </p:cNvPicPr>
          <p:nvPr/>
        </p:nvPicPr>
        <p:blipFill>
          <a:blip r:embed="rId4"/>
          <a:stretch>
            <a:fillRect/>
          </a:stretch>
        </p:blipFill>
        <p:spPr>
          <a:xfrm>
            <a:off x="6566396" y="4844764"/>
            <a:ext cx="3917625" cy="3950272"/>
          </a:xfrm>
          <a:prstGeom prst="rect">
            <a:avLst/>
          </a:prstGeom>
          <a:ln w="12700">
            <a:miter lim="400000"/>
          </a:ln>
        </p:spPr>
      </p:pic>
      <p:pic>
        <p:nvPicPr>
          <p:cNvPr id="393" name="Image" descr="Image"/>
          <p:cNvPicPr>
            <a:picLocks noChangeAspect="1"/>
          </p:cNvPicPr>
          <p:nvPr/>
        </p:nvPicPr>
        <p:blipFill>
          <a:blip r:embed="rId5"/>
          <a:stretch>
            <a:fillRect/>
          </a:stretch>
        </p:blipFill>
        <p:spPr>
          <a:xfrm>
            <a:off x="13009838" y="4899187"/>
            <a:ext cx="3885248" cy="3917625"/>
          </a:xfrm>
          <a:prstGeom prst="rect">
            <a:avLst/>
          </a:prstGeom>
          <a:ln w="12700">
            <a:miter lim="400000"/>
          </a:ln>
        </p:spPr>
      </p:pic>
      <p:pic>
        <p:nvPicPr>
          <p:cNvPr id="394" name="Image" descr="Image"/>
          <p:cNvPicPr>
            <a:picLocks noChangeAspect="1"/>
          </p:cNvPicPr>
          <p:nvPr/>
        </p:nvPicPr>
        <p:blipFill>
          <a:blip r:embed="rId6"/>
          <a:stretch>
            <a:fillRect/>
          </a:stretch>
        </p:blipFill>
        <p:spPr>
          <a:xfrm>
            <a:off x="19420904" y="4915376"/>
            <a:ext cx="3885248" cy="3885248"/>
          </a:xfrm>
          <a:prstGeom prst="rect">
            <a:avLst/>
          </a:prstGeom>
          <a:ln w="12700">
            <a:miter lim="400000"/>
          </a:ln>
        </p:spPr>
      </p:pic>
      <p:sp>
        <p:nvSpPr>
          <p:cNvPr id="395" name="Dataset"/>
          <p:cNvSpPr txBox="1"/>
          <p:nvPr/>
        </p:nvSpPr>
        <p:spPr>
          <a:xfrm>
            <a:off x="1929200" y="10240473"/>
            <a:ext cx="1912811"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Dataset</a:t>
            </a:r>
          </a:p>
        </p:txBody>
      </p:sp>
      <p:sp>
        <p:nvSpPr>
          <p:cNvPr id="396" name="StyleGAN2"/>
          <p:cNvSpPr txBox="1"/>
          <p:nvPr/>
        </p:nvSpPr>
        <p:spPr>
          <a:xfrm>
            <a:off x="7165895" y="10240473"/>
            <a:ext cx="2718627"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StyleGAN2</a:t>
            </a:r>
          </a:p>
        </p:txBody>
      </p:sp>
      <p:sp>
        <p:nvSpPr>
          <p:cNvPr id="397" name="GANformer Simplex Attention"/>
          <p:cNvSpPr txBox="1"/>
          <p:nvPr/>
        </p:nvSpPr>
        <p:spPr>
          <a:xfrm>
            <a:off x="13009838" y="9634683"/>
            <a:ext cx="3885248" cy="1986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GANformer Simplex Attention</a:t>
            </a:r>
          </a:p>
        </p:txBody>
      </p:sp>
      <p:sp>
        <p:nvSpPr>
          <p:cNvPr id="398" name="GANformer Duplex Attention"/>
          <p:cNvSpPr txBox="1"/>
          <p:nvPr/>
        </p:nvSpPr>
        <p:spPr>
          <a:xfrm>
            <a:off x="19420904" y="9634683"/>
            <a:ext cx="3885248" cy="1986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GANformer Duplex Attention</a:t>
            </a:r>
          </a:p>
        </p:txBody>
      </p:sp>
      <p:sp>
        <p:nvSpPr>
          <p:cNvPr id="399" name="Line"/>
          <p:cNvSpPr/>
          <p:nvPr/>
        </p:nvSpPr>
        <p:spPr>
          <a:xfrm flipV="1">
            <a:off x="5705407" y="4013503"/>
            <a:ext cx="1" cy="7636895"/>
          </a:xfrm>
          <a:prstGeom prst="line">
            <a:avLst/>
          </a:prstGeom>
          <a:ln w="101600">
            <a:solidFill>
              <a:srgbClr val="000000"/>
            </a:solidFill>
            <a:miter lim="400000"/>
          </a:ln>
        </p:spPr>
        <p:txBody>
          <a:bodyPr lIns="50800" tIns="50800" rIns="50800" bIns="50800" anchor="ctr"/>
          <a:lstStyle/>
          <a:p>
            <a:endParaRPr/>
          </a:p>
        </p:txBody>
      </p:sp>
      <p:sp>
        <p:nvSpPr>
          <p:cNvPr id="40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4" name="Avocados and limes" descr="Avocados and limes"/>
          <p:cNvPicPr>
            <a:picLocks noGrp="1" noChangeAspect="1"/>
          </p:cNvPicPr>
          <p:nvPr>
            <p:ph type="pic" idx="21"/>
          </p:nvPr>
        </p:nvPicPr>
        <p:blipFill>
          <a:blip r:embed="rId3"/>
          <a:srcRect t="7653" b="7653"/>
          <a:stretch>
            <a:fillRect/>
          </a:stretch>
        </p:blipFill>
        <p:spPr>
          <a:xfrm>
            <a:off x="0" y="0"/>
            <a:ext cx="24384000" cy="13716000"/>
          </a:xfrm>
          <a:prstGeom prst="rect">
            <a:avLst/>
          </a:prstGeom>
        </p:spPr>
      </p:pic>
      <p:sp>
        <p:nvSpPr>
          <p:cNvPr id="405" name="Results"/>
          <p:cNvSpPr txBox="1">
            <a:spLocks noGrp="1"/>
          </p:cNvSpPr>
          <p:nvPr>
            <p:ph type="title"/>
          </p:nvPr>
        </p:nvSpPr>
        <p:spPr>
          <a:xfrm>
            <a:off x="2218423" y="9895892"/>
            <a:ext cx="21971001" cy="1862343"/>
          </a:xfrm>
          <a:prstGeom prst="rect">
            <a:avLst/>
          </a:prstGeom>
        </p:spPr>
        <p:txBody>
          <a:bodyPr/>
          <a:lstStyle/>
          <a:p>
            <a:r>
              <a:t>Results</a:t>
            </a:r>
          </a:p>
        </p:txBody>
      </p:sp>
      <p:sp>
        <p:nvSpPr>
          <p:cNvPr id="406" name="😢"/>
          <p:cNvSpPr txBox="1"/>
          <p:nvPr/>
        </p:nvSpPr>
        <p:spPr>
          <a:xfrm rot="1306930">
            <a:off x="9636409" y="3564461"/>
            <a:ext cx="3360421" cy="344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0000"/>
            </a:lvl1pPr>
          </a:lstStyle>
          <a:p>
            <a:r>
              <a:t>😢 </a:t>
            </a:r>
          </a:p>
        </p:txBody>
      </p:sp>
      <p:sp>
        <p:nvSpPr>
          <p:cNvPr id="407" name="Disappointing"/>
          <p:cNvSpPr txBox="1"/>
          <p:nvPr/>
        </p:nvSpPr>
        <p:spPr>
          <a:xfrm>
            <a:off x="585625" y="7770167"/>
            <a:ext cx="21971001" cy="18623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algn="l">
              <a:lnSpc>
                <a:spcPct val="80000"/>
              </a:lnSpc>
              <a:defRPr sz="7200" spc="-144">
                <a:solidFill>
                  <a:schemeClr val="accent5">
                    <a:hueOff val="-82419"/>
                    <a:satOff val="-9513"/>
                    <a:lumOff val="-16343"/>
                  </a:schemeClr>
                </a:solidFill>
                <a:latin typeface="Chalkduster"/>
                <a:ea typeface="Chalkduster"/>
                <a:cs typeface="Chalkduster"/>
                <a:sym typeface="Chalkduster"/>
              </a:defRPr>
            </a:lvl1pPr>
          </a:lstStyle>
          <a:p>
            <a:r>
              <a:t>Disappointing</a:t>
            </a:r>
          </a:p>
        </p:txBody>
      </p:sp>
      <p:pic>
        <p:nvPicPr>
          <p:cNvPr id="408" name="Line Line" descr="Line Line"/>
          <p:cNvPicPr>
            <a:picLocks/>
          </p:cNvPicPr>
          <p:nvPr/>
        </p:nvPicPr>
        <p:blipFill>
          <a:blip r:embed="rId4"/>
          <a:stretch>
            <a:fillRect/>
          </a:stretch>
        </p:blipFill>
        <p:spPr>
          <a:xfrm rot="18072572">
            <a:off x="1392437" y="10188127"/>
            <a:ext cx="1559452" cy="254001"/>
          </a:xfrm>
          <a:prstGeom prst="rect">
            <a:avLst/>
          </a:prstGeom>
        </p:spPr>
      </p:pic>
      <p:pic>
        <p:nvPicPr>
          <p:cNvPr id="410" name="Line Line" descr="Line Line"/>
          <p:cNvPicPr>
            <a:picLocks/>
          </p:cNvPicPr>
          <p:nvPr/>
        </p:nvPicPr>
        <p:blipFill>
          <a:blip r:embed="rId5"/>
          <a:stretch>
            <a:fillRect/>
          </a:stretch>
        </p:blipFill>
        <p:spPr>
          <a:xfrm rot="15233594">
            <a:off x="943873" y="10111389"/>
            <a:ext cx="1575890" cy="254001"/>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0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410"/>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407"/>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4" nodeType="afterEffect">
                                  <p:stCondLst>
                                    <p:cond delay="0"/>
                                  </p:stCondLst>
                                  <p:iterate>
                                    <p:tmAbs val="0"/>
                                  </p:iterate>
                                  <p:childTnLst>
                                    <p:set>
                                      <p:cBhvr>
                                        <p:cTn id="15" fill="hold"/>
                                        <p:tgtEl>
                                          <p:spTgt spid="4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6" grpId="4" animBg="1" advAuto="0"/>
      <p:bldP spid="407" grpId="3" animBg="1" advAuto="0"/>
      <p:bldP spid="408" grpId="1" animBg="1" advAuto="0"/>
      <p:bldP spid="410" grpId="2"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Agenda"/>
          <p:cNvSpPr txBox="1">
            <a:spLocks noGrp="1"/>
          </p:cNvSpPr>
          <p:nvPr>
            <p:ph type="title"/>
          </p:nvPr>
        </p:nvSpPr>
        <p:spPr>
          <a:prstGeom prst="rect">
            <a:avLst/>
          </a:prstGeom>
        </p:spPr>
        <p:txBody>
          <a:bodyPr/>
          <a:lstStyle/>
          <a:p>
            <a:r>
              <a:t>Agenda</a:t>
            </a:r>
          </a:p>
        </p:txBody>
      </p:sp>
      <p:sp>
        <p:nvSpPr>
          <p:cNvPr id="169" name="Introduction…"/>
          <p:cNvSpPr txBox="1">
            <a:spLocks noGrp="1"/>
          </p:cNvSpPr>
          <p:nvPr>
            <p:ph type="body" sz="half" idx="1"/>
          </p:nvPr>
        </p:nvSpPr>
        <p:spPr>
          <a:xfrm>
            <a:off x="1184552" y="2914960"/>
            <a:ext cx="11176001" cy="8256012"/>
          </a:xfrm>
          <a:prstGeom prst="rect">
            <a:avLst/>
          </a:prstGeom>
        </p:spPr>
        <p:txBody>
          <a:bodyPr anchor="ctr"/>
          <a:lstStyle/>
          <a:p>
            <a:pPr marL="698500" indent="-698500">
              <a:buSzPct val="100000"/>
              <a:buChar char="•"/>
            </a:pPr>
            <a:r>
              <a:t>Introduction</a:t>
            </a:r>
          </a:p>
          <a:p>
            <a:pPr marL="698500" indent="-698500">
              <a:buSzPct val="100000"/>
              <a:buChar char="•"/>
            </a:pPr>
            <a:r>
              <a:t>Background</a:t>
            </a:r>
          </a:p>
          <a:p>
            <a:pPr marL="1308100" lvl="1" indent="-698500">
              <a:buSzPct val="40000"/>
              <a:buBlip>
                <a:blip r:embed="rId2"/>
              </a:buBlip>
            </a:pPr>
            <a:r>
              <a:t>GANs </a:t>
            </a:r>
          </a:p>
          <a:p>
            <a:pPr marL="1308100" lvl="1" indent="-698500">
              <a:buSzPct val="40000"/>
              <a:buBlip>
                <a:blip r:embed="rId2"/>
              </a:buBlip>
            </a:pPr>
            <a:r>
              <a:t>StyleGAN2 </a:t>
            </a:r>
          </a:p>
          <a:p>
            <a:pPr marL="1308100" lvl="1" indent="-698500">
              <a:buSzPct val="40000"/>
              <a:buBlip>
                <a:blip r:embed="rId2"/>
              </a:buBlip>
            </a:pPr>
            <a:r>
              <a:t>Attention</a:t>
            </a:r>
          </a:p>
          <a:p>
            <a:pPr marL="698500" indent="-698500">
              <a:buSzPct val="100000"/>
              <a:buChar char="•"/>
            </a:pPr>
            <a:r>
              <a:t>Generative Adversarial Transformers </a:t>
            </a:r>
          </a:p>
          <a:p>
            <a:pPr marL="1308100" lvl="1" indent="-698500">
              <a:buSzPct val="40000"/>
              <a:buBlip>
                <a:blip r:embed="rId2"/>
              </a:buBlip>
            </a:pPr>
            <a:r>
              <a:t>Simplex and Duplex attention</a:t>
            </a:r>
          </a:p>
        </p:txBody>
      </p:sp>
      <p:sp>
        <p:nvSpPr>
          <p:cNvPr id="170" name="Implementation…"/>
          <p:cNvSpPr txBox="1"/>
          <p:nvPr/>
        </p:nvSpPr>
        <p:spPr>
          <a:xfrm>
            <a:off x="12023447" y="2914960"/>
            <a:ext cx="11176001"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pPr marL="698500" indent="-698500" algn="l" defTabSz="825500">
              <a:spcBef>
                <a:spcPts val="1800"/>
              </a:spcBef>
              <a:buSzPct val="100000"/>
              <a:buChar char="•"/>
              <a:defRPr sz="4500" spc="-45">
                <a:solidFill>
                  <a:srgbClr val="000000"/>
                </a:solidFill>
                <a:latin typeface="Basic Commercial LT W04 Light"/>
                <a:ea typeface="Basic Commercial LT W04 Light"/>
                <a:cs typeface="Basic Commercial LT W04 Light"/>
                <a:sym typeface="Basic Commercial LT W04 Light"/>
              </a:defRPr>
            </a:pPr>
            <a:r>
              <a:t>Implementation</a:t>
            </a:r>
          </a:p>
          <a:p>
            <a:pPr marL="1308100" lvl="1" indent="-698500" algn="l" defTabSz="825500">
              <a:spcBef>
                <a:spcPts val="1800"/>
              </a:spcBef>
              <a:buSzPct val="40000"/>
              <a:buBlip>
                <a:blip r:embed="rId2"/>
              </a:buBlip>
              <a:defRPr sz="4500" spc="-45">
                <a:solidFill>
                  <a:srgbClr val="000000"/>
                </a:solidFill>
                <a:latin typeface="Basic Commercial LT W04 Light"/>
                <a:ea typeface="Basic Commercial LT W04 Light"/>
                <a:cs typeface="Basic Commercial LT W04 Light"/>
                <a:sym typeface="Basic Commercial LT W04 Light"/>
              </a:defRPr>
            </a:pPr>
            <a:r>
              <a:t>Datasets</a:t>
            </a:r>
          </a:p>
          <a:p>
            <a:pPr marL="1308100" lvl="1" indent="-698500" algn="l" defTabSz="825500">
              <a:spcBef>
                <a:spcPts val="1800"/>
              </a:spcBef>
              <a:buSzPct val="40000"/>
              <a:buBlip>
                <a:blip r:embed="rId2"/>
              </a:buBlip>
              <a:defRPr sz="4500" spc="-45">
                <a:solidFill>
                  <a:srgbClr val="000000"/>
                </a:solidFill>
                <a:latin typeface="Basic Commercial LT W04 Light"/>
                <a:ea typeface="Basic Commercial LT W04 Light"/>
                <a:cs typeface="Basic Commercial LT W04 Light"/>
                <a:sym typeface="Basic Commercial LT W04 Light"/>
              </a:defRPr>
            </a:pPr>
            <a:r>
              <a:t>Hyper-parameters and design choices</a:t>
            </a:r>
          </a:p>
          <a:p>
            <a:pPr marL="1308100" lvl="1" indent="-698500" algn="l" defTabSz="825500">
              <a:spcBef>
                <a:spcPts val="1800"/>
              </a:spcBef>
              <a:buSzPct val="40000"/>
              <a:buBlip>
                <a:blip r:embed="rId2"/>
              </a:buBlip>
              <a:defRPr sz="4500" spc="-45">
                <a:solidFill>
                  <a:srgbClr val="000000"/>
                </a:solidFill>
                <a:latin typeface="Basic Commercial LT W04 Light"/>
                <a:ea typeface="Basic Commercial LT W04 Light"/>
                <a:cs typeface="Basic Commercial LT W04 Light"/>
                <a:sym typeface="Basic Commercial LT W04 Light"/>
              </a:defRPr>
            </a:pPr>
            <a:r>
              <a:t>Experimental setup </a:t>
            </a:r>
          </a:p>
          <a:p>
            <a:pPr marL="1308100" lvl="1" indent="-698500" algn="l" defTabSz="825500">
              <a:spcBef>
                <a:spcPts val="1800"/>
              </a:spcBef>
              <a:buSzPct val="40000"/>
              <a:buBlip>
                <a:blip r:embed="rId2"/>
              </a:buBlip>
              <a:defRPr sz="4500" spc="-45">
                <a:solidFill>
                  <a:srgbClr val="000000"/>
                </a:solidFill>
                <a:latin typeface="Basic Commercial LT W04 Light"/>
                <a:ea typeface="Basic Commercial LT W04 Light"/>
                <a:cs typeface="Basic Commercial LT W04 Light"/>
                <a:sym typeface="Basic Commercial LT W04 Light"/>
              </a:defRPr>
            </a:pPr>
            <a:r>
              <a:t>Computational requirements </a:t>
            </a:r>
          </a:p>
          <a:p>
            <a:pPr marL="698500" indent="-698500" algn="l" defTabSz="825500">
              <a:spcBef>
                <a:spcPts val="1800"/>
              </a:spcBef>
              <a:buSzPct val="100000"/>
              <a:buChar char="•"/>
              <a:defRPr sz="4500" spc="-45">
                <a:solidFill>
                  <a:srgbClr val="000000"/>
                </a:solidFill>
                <a:latin typeface="Basic Commercial LT W04 Light"/>
                <a:ea typeface="Basic Commercial LT W04 Light"/>
                <a:cs typeface="Basic Commercial LT W04 Light"/>
                <a:sym typeface="Basic Commercial LT W04 Light"/>
              </a:defRPr>
            </a:pPr>
            <a:r>
              <a:t>Results </a:t>
            </a:r>
          </a:p>
          <a:p>
            <a:pPr marL="698500" indent="-698500" algn="l" defTabSz="825500">
              <a:spcBef>
                <a:spcPts val="1800"/>
              </a:spcBef>
              <a:buSzPct val="100000"/>
              <a:buChar char="•"/>
              <a:defRPr sz="4500" spc="-45">
                <a:solidFill>
                  <a:srgbClr val="000000"/>
                </a:solidFill>
                <a:latin typeface="Basic Commercial LT W04 Light"/>
                <a:ea typeface="Basic Commercial LT W04 Light"/>
                <a:cs typeface="Basic Commercial LT W04 Light"/>
                <a:sym typeface="Basic Commercial LT W04 Light"/>
              </a:defRPr>
            </a:pPr>
            <a:r>
              <a:t>Implementation issues</a:t>
            </a:r>
          </a:p>
          <a:p>
            <a:pPr marL="698500" indent="-698500" algn="l" defTabSz="825500">
              <a:spcBef>
                <a:spcPts val="1800"/>
              </a:spcBef>
              <a:buSzPct val="100000"/>
              <a:buChar char="•"/>
              <a:defRPr sz="4500" spc="-45">
                <a:solidFill>
                  <a:srgbClr val="000000"/>
                </a:solidFill>
                <a:latin typeface="Basic Commercial LT W04 Light"/>
                <a:ea typeface="Basic Commercial LT W04 Light"/>
                <a:cs typeface="Basic Commercial LT W04 Light"/>
                <a:sym typeface="Basic Commercial LT W04 Light"/>
              </a:defRPr>
            </a:pPr>
            <a:r>
              <a:t>Results discussion </a:t>
            </a:r>
          </a:p>
          <a:p>
            <a:pPr marL="698500" indent="-698500" algn="l" defTabSz="825500">
              <a:spcBef>
                <a:spcPts val="1800"/>
              </a:spcBef>
              <a:buSzPct val="100000"/>
              <a:buChar char="•"/>
              <a:defRPr sz="4500" spc="-45">
                <a:solidFill>
                  <a:srgbClr val="000000"/>
                </a:solidFill>
                <a:latin typeface="Basic Commercial LT W04 Light"/>
                <a:ea typeface="Basic Commercial LT W04 Light"/>
                <a:cs typeface="Basic Commercial LT W04 Light"/>
                <a:sym typeface="Basic Commercial LT W04 Light"/>
              </a:defRPr>
            </a:pPr>
            <a:r>
              <a:t>Conclusions </a:t>
            </a:r>
          </a:p>
        </p:txBody>
      </p:sp>
      <p:sp>
        <p:nvSpPr>
          <p:cNvPr id="171"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Why we think this is happening?"/>
          <p:cNvSpPr txBox="1">
            <a:spLocks noGrp="1"/>
          </p:cNvSpPr>
          <p:nvPr>
            <p:ph type="title"/>
          </p:nvPr>
        </p:nvSpPr>
        <p:spPr>
          <a:prstGeom prst="rect">
            <a:avLst/>
          </a:prstGeom>
        </p:spPr>
        <p:txBody>
          <a:bodyPr/>
          <a:lstStyle/>
          <a:p>
            <a:r>
              <a:t>Why we think this is happening?</a:t>
            </a:r>
          </a:p>
        </p:txBody>
      </p:sp>
      <p:pic>
        <p:nvPicPr>
          <p:cNvPr id="416" name="cartoonimg.png" descr="cartoonimg.png"/>
          <p:cNvPicPr>
            <a:picLocks noChangeAspect="1"/>
          </p:cNvPicPr>
          <p:nvPr/>
        </p:nvPicPr>
        <p:blipFill>
          <a:blip r:embed="rId3"/>
          <a:stretch>
            <a:fillRect/>
          </a:stretch>
        </p:blipFill>
        <p:spPr>
          <a:xfrm>
            <a:off x="5727387" y="4009180"/>
            <a:ext cx="2242880" cy="2080745"/>
          </a:xfrm>
          <a:prstGeom prst="rect">
            <a:avLst/>
          </a:prstGeom>
          <a:ln w="38100">
            <a:solidFill>
              <a:srgbClr val="000000"/>
            </a:solidFill>
            <a:miter lim="400000"/>
          </a:ln>
        </p:spPr>
      </p:pic>
      <mc:AlternateContent xmlns:mc="http://schemas.openxmlformats.org/markup-compatibility/2006">
        <mc:Choice xmlns:a14="http://schemas.microsoft.com/office/drawing/2010/main" Requires="a14">
          <p:sp>
            <p:nvSpPr>
              <p:cNvPr id="417" name="Real image"/>
              <p:cNvSpPr txBox="1"/>
              <p:nvPr/>
            </p:nvSpPr>
            <p:spPr>
              <a:xfrm>
                <a:off x="5838445" y="3507661"/>
                <a:ext cx="2812328" cy="863416"/>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50800" tIns="50800" rIns="50800" bIns="50800"/>
              <a:lstStyle/>
              <a:p>
                <a:pPr algn="l" defTabSz="457200">
                  <a:defRPr sz="2100" b="1">
                    <a:solidFill>
                      <a:srgbClr val="000000"/>
                    </a:solidFill>
                  </a:defRPr>
                </a:pPr>
                <a:r>
                  <a:t>Real image </a:t>
                </a:r>
                <a14:m>
                  <m:oMath xmlns:m="http://schemas.openxmlformats.org/officeDocument/2006/math">
                    <m:r>
                      <a:rPr sz="2350" i="1">
                        <a:solidFill>
                          <a:srgbClr val="000000"/>
                        </a:solidFill>
                        <a:latin typeface="Cambria Math" panose="02040503050406030204" pitchFamily="18" charset="0"/>
                      </a:rPr>
                      <m:t>𝑥</m:t>
                    </m:r>
                  </m:oMath>
                </a14:m>
                <a:endParaRPr/>
              </a:p>
            </p:txBody>
          </p:sp>
        </mc:Choice>
        <mc:Fallback>
          <p:sp>
            <p:nvSpPr>
              <p:cNvPr id="417" name="Real image"/>
              <p:cNvSpPr txBox="1">
                <a:spLocks noRot="1" noChangeAspect="1" noMove="1" noResize="1" noEditPoints="1" noAdjustHandles="1" noChangeArrowheads="1" noChangeShapeType="1" noTextEdit="1"/>
              </p:cNvSpPr>
              <p:nvPr/>
            </p:nvSpPr>
            <p:spPr>
              <a:xfrm>
                <a:off x="5838445" y="3507661"/>
                <a:ext cx="2812328" cy="863416"/>
              </a:xfrm>
              <a:prstGeom prst="rect">
                <a:avLst/>
              </a:prstGeom>
              <a:blipFill>
                <a:blip r:embed="rId4"/>
                <a:stretch>
                  <a:fillRect l="-3587" t="-1449"/>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it-IT">
                    <a:noFill/>
                  </a:rPr>
                  <a:t> </a:t>
                </a:r>
              </a:p>
            </p:txBody>
          </p:sp>
        </mc:Fallback>
      </mc:AlternateContent>
      <p:sp>
        <p:nvSpPr>
          <p:cNvPr id="418" name="Rectangle"/>
          <p:cNvSpPr/>
          <p:nvPr/>
        </p:nvSpPr>
        <p:spPr>
          <a:xfrm>
            <a:off x="2831924" y="10179085"/>
            <a:ext cx="3099502" cy="2176396"/>
          </a:xfrm>
          <a:prstGeom prst="rect">
            <a:avLst/>
          </a:prstGeom>
          <a:solidFill>
            <a:srgbClr val="FFFFFF"/>
          </a:solidFill>
          <a:ln w="25400">
            <a:solidFill>
              <a:srgbClr val="000000"/>
            </a:solidFill>
            <a:miter lim="400000"/>
          </a:ln>
        </p:spPr>
        <p:txBody>
          <a:bodyPr lIns="50800" tIns="50800" rIns="50800" bIns="50800" anchor="ctr"/>
          <a:lstStyle/>
          <a:p>
            <a:pPr defTabSz="584200">
              <a:defRPr sz="1200">
                <a:solidFill>
                  <a:srgbClr val="FFFFFF"/>
                </a:solidFill>
                <a:latin typeface="Helvetica Neue Medium"/>
                <a:ea typeface="Helvetica Neue Medium"/>
                <a:cs typeface="Helvetica Neue Medium"/>
                <a:sym typeface="Helvetica Neue Medium"/>
              </a:defRPr>
            </a:pPr>
            <a:endParaRPr/>
          </a:p>
        </p:txBody>
      </p:sp>
      <p:sp>
        <p:nvSpPr>
          <p:cNvPr id="419" name="Generator"/>
          <p:cNvSpPr txBox="1"/>
          <p:nvPr/>
        </p:nvSpPr>
        <p:spPr>
          <a:xfrm>
            <a:off x="3401176" y="10835575"/>
            <a:ext cx="1939366" cy="8634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9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sp>
        <p:nvSpPr>
          <p:cNvPr id="420" name="Line"/>
          <p:cNvSpPr/>
          <p:nvPr/>
        </p:nvSpPr>
        <p:spPr>
          <a:xfrm>
            <a:off x="2129974" y="11267282"/>
            <a:ext cx="679929" cy="1"/>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mc:AlternateContent xmlns:mc="http://schemas.openxmlformats.org/markup-compatibility/2006">
        <mc:Choice xmlns:a14="http://schemas.microsoft.com/office/drawing/2010/main" Requires="a14">
          <p:sp>
            <p:nvSpPr>
              <p:cNvPr id="421" name="Rectangle"/>
              <p:cNvSpPr txBox="1"/>
              <p:nvPr/>
            </p:nvSpPr>
            <p:spPr>
              <a:xfrm>
                <a:off x="595493" y="10865117"/>
                <a:ext cx="1595927" cy="592921"/>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50800" tIns="50800" rIns="50800" bIns="50800"/>
              <a:lstStyle>
                <a:lvl1pPr algn="l" defTabSz="457200">
                  <a:defRPr sz="3300">
                    <a:solidFill>
                      <a:srgbClr val="000000"/>
                    </a:solidFill>
                    <a:latin typeface="Basic Commercial LT W04 Light"/>
                    <a:ea typeface="Basic Commercial LT W04 Light"/>
                    <a:cs typeface="Basic Commercial LT W04 Light"/>
                    <a:sym typeface="Basic Commercial LT W04 Light"/>
                  </a:defRPr>
                </a:lvl1pPr>
              </a:lstStyle>
              <a:p>
                <a:pPr/>
                <a14:m>
                  <m:oMathPara xmlns:m="http://schemas.openxmlformats.org/officeDocument/2006/math">
                    <m:oMathParaPr>
                      <m:jc m:val="left"/>
                    </m:oMathParaPr>
                    <m:oMath xmlns:m="http://schemas.openxmlformats.org/officeDocument/2006/math">
                      <m:r>
                        <a:rPr sz="2600" i="1">
                          <a:solidFill>
                            <a:srgbClr val="000000"/>
                          </a:solidFill>
                          <a:latin typeface="Cambria Math" panose="02040503050406030204" pitchFamily="18" charset="0"/>
                        </a:rPr>
                        <m:t>𝑧</m:t>
                      </m:r>
                      <m:r>
                        <a:rPr sz="2600" i="1">
                          <a:solidFill>
                            <a:srgbClr val="000000"/>
                          </a:solidFill>
                          <a:latin typeface="Cambria Math" panose="02040503050406030204" pitchFamily="18" charset="0"/>
                        </a:rPr>
                        <m:t>∼</m:t>
                      </m:r>
                      <m:r>
                        <a:rPr sz="2600" i="1">
                          <a:solidFill>
                            <a:srgbClr val="000000"/>
                          </a:solidFill>
                          <a:latin typeface="Cambria Math" panose="02040503050406030204" pitchFamily="18" charset="0"/>
                        </a:rPr>
                        <m:t>𝒩</m:t>
                      </m:r>
                      <m:r>
                        <a:rPr sz="2600" i="1">
                          <a:solidFill>
                            <a:srgbClr val="000000"/>
                          </a:solidFill>
                          <a:latin typeface="Cambria Math" panose="02040503050406030204" pitchFamily="18" charset="0"/>
                        </a:rPr>
                        <m:t>(0,1)</m:t>
                      </m:r>
                    </m:oMath>
                  </m:oMathPara>
                </a14:m>
                <a:endParaRPr/>
              </a:p>
            </p:txBody>
          </p:sp>
        </mc:Choice>
        <mc:Fallback>
          <p:sp>
            <p:nvSpPr>
              <p:cNvPr id="421" name="Rectangle"/>
              <p:cNvSpPr txBox="1">
                <a:spLocks noRot="1" noChangeAspect="1" noMove="1" noResize="1" noEditPoints="1" noAdjustHandles="1" noChangeArrowheads="1" noChangeShapeType="1" noTextEdit="1"/>
              </p:cNvSpPr>
              <p:nvPr/>
            </p:nvSpPr>
            <p:spPr>
              <a:xfrm>
                <a:off x="595493" y="10865117"/>
                <a:ext cx="1595927" cy="592921"/>
              </a:xfrm>
              <a:prstGeom prst="rect">
                <a:avLst/>
              </a:prstGeom>
              <a:blipFill>
                <a:blip r:embed="rId5"/>
                <a:stretch>
                  <a:fillRect l="-2381" b="-62500"/>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it-IT">
                    <a:noFill/>
                  </a:rPr>
                  <a:t> </a:t>
                </a:r>
              </a:p>
            </p:txBody>
          </p:sp>
        </mc:Fallback>
      </mc:AlternateContent>
      <p:sp>
        <p:nvSpPr>
          <p:cNvPr id="422" name="Line"/>
          <p:cNvSpPr/>
          <p:nvPr/>
        </p:nvSpPr>
        <p:spPr>
          <a:xfrm>
            <a:off x="8039785" y="5102538"/>
            <a:ext cx="778904" cy="1692132"/>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23" name="Line"/>
          <p:cNvSpPr/>
          <p:nvPr/>
        </p:nvSpPr>
        <p:spPr>
          <a:xfrm flipV="1">
            <a:off x="8036250" y="9087960"/>
            <a:ext cx="1053333" cy="2278407"/>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24" name="Discriminator…"/>
          <p:cNvSpPr/>
          <p:nvPr/>
        </p:nvSpPr>
        <p:spPr>
          <a:xfrm>
            <a:off x="8715708" y="6889544"/>
            <a:ext cx="2285445" cy="2176396"/>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584200">
              <a:defRPr sz="2900">
                <a:solidFill>
                  <a:srgbClr val="000000"/>
                </a:solidFill>
                <a:latin typeface="Basic Commercial LT W04 Light"/>
                <a:ea typeface="Basic Commercial LT W04 Light"/>
                <a:cs typeface="Basic Commercial LT W04 Light"/>
                <a:sym typeface="Basic Commercial LT W04 Light"/>
              </a:defRPr>
            </a:pPr>
            <a:r>
              <a:t>Discriminator</a:t>
            </a:r>
          </a:p>
          <a:p>
            <a:pPr defTabSz="584200">
              <a:defRPr sz="2900">
                <a:solidFill>
                  <a:srgbClr val="000000"/>
                </a:solidFill>
                <a:latin typeface="Basic Commercial LT W04 Light"/>
                <a:ea typeface="Basic Commercial LT W04 Light"/>
                <a:cs typeface="Basic Commercial LT W04 Light"/>
                <a:sym typeface="Basic Commercial LT W04 Light"/>
              </a:defRPr>
            </a:pPr>
            <a:r>
              <a:t>K-means</a:t>
            </a:r>
          </a:p>
        </p:txBody>
      </p:sp>
      <p:sp>
        <p:nvSpPr>
          <p:cNvPr id="425" name="Line"/>
          <p:cNvSpPr/>
          <p:nvPr/>
        </p:nvSpPr>
        <p:spPr>
          <a:xfrm flipV="1">
            <a:off x="11180500" y="6723308"/>
            <a:ext cx="1655108" cy="1236472"/>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26" name="Line"/>
          <p:cNvSpPr/>
          <p:nvPr/>
        </p:nvSpPr>
        <p:spPr>
          <a:xfrm>
            <a:off x="11183331" y="8196756"/>
            <a:ext cx="1652277" cy="1652277"/>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pic>
        <p:nvPicPr>
          <p:cNvPr id="427" name="Screenshot 2021-12-13 at 13.59.20.png" descr="Screenshot 2021-12-13 at 13.59.20.png"/>
          <p:cNvPicPr>
            <a:picLocks noChangeAspect="1"/>
          </p:cNvPicPr>
          <p:nvPr/>
        </p:nvPicPr>
        <p:blipFill>
          <a:blip r:embed="rId6"/>
          <a:stretch>
            <a:fillRect/>
          </a:stretch>
        </p:blipFill>
        <p:spPr>
          <a:xfrm>
            <a:off x="12943897" y="5827238"/>
            <a:ext cx="1939537" cy="1934862"/>
          </a:xfrm>
          <a:prstGeom prst="rect">
            <a:avLst/>
          </a:prstGeom>
          <a:ln w="12700">
            <a:miter lim="400000"/>
          </a:ln>
        </p:spPr>
      </p:pic>
      <p:sp>
        <p:nvSpPr>
          <p:cNvPr id="428" name="K-means on real image expectation"/>
          <p:cNvSpPr txBox="1"/>
          <p:nvPr/>
        </p:nvSpPr>
        <p:spPr>
          <a:xfrm>
            <a:off x="12620499" y="4344879"/>
            <a:ext cx="2586332" cy="14094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500">
                <a:solidFill>
                  <a:srgbClr val="000000"/>
                </a:solidFill>
                <a:latin typeface="Basic Commercial LT W04 Light"/>
                <a:ea typeface="Basic Commercial LT W04 Light"/>
                <a:cs typeface="Basic Commercial LT W04 Light"/>
                <a:sym typeface="Basic Commercial LT W04 Light"/>
              </a:defRPr>
            </a:lvl1pPr>
          </a:lstStyle>
          <a:p>
            <a:r>
              <a:t>K-means on real image expectation</a:t>
            </a:r>
          </a:p>
        </p:txBody>
      </p:sp>
      <p:pic>
        <p:nvPicPr>
          <p:cNvPr id="429" name="Screenshot 2021-12-13 at 13.28.55.png" descr="Screenshot 2021-12-13 at 13.28.55.png"/>
          <p:cNvPicPr>
            <a:picLocks noChangeAspect="1"/>
          </p:cNvPicPr>
          <p:nvPr/>
        </p:nvPicPr>
        <p:blipFill>
          <a:blip r:embed="rId7"/>
          <a:stretch>
            <a:fillRect/>
          </a:stretch>
        </p:blipFill>
        <p:spPr>
          <a:xfrm>
            <a:off x="6440191" y="10129644"/>
            <a:ext cx="2109394" cy="2063867"/>
          </a:xfrm>
          <a:prstGeom prst="rect">
            <a:avLst/>
          </a:prstGeom>
          <a:ln w="12700">
            <a:miter lim="400000"/>
          </a:ln>
        </p:spPr>
      </p:pic>
      <p:sp>
        <p:nvSpPr>
          <p:cNvPr id="430" name="Generated Image"/>
          <p:cNvSpPr txBox="1"/>
          <p:nvPr/>
        </p:nvSpPr>
        <p:spPr>
          <a:xfrm>
            <a:off x="12620500" y="11076553"/>
            <a:ext cx="2586332" cy="5054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defTabSz="457200">
              <a:defRPr sz="2500">
                <a:solidFill>
                  <a:srgbClr val="000000"/>
                </a:solidFill>
                <a:latin typeface="Basic Commercial LT W04 Light"/>
                <a:ea typeface="Basic Commercial LT W04 Light"/>
                <a:cs typeface="Basic Commercial LT W04 Light"/>
                <a:sym typeface="Basic Commercial LT W04 Light"/>
              </a:defRPr>
            </a:lvl1pPr>
          </a:lstStyle>
          <a:p>
            <a:r>
              <a:t>Generated Image</a:t>
            </a:r>
          </a:p>
        </p:txBody>
      </p:sp>
      <p:sp>
        <p:nvSpPr>
          <p:cNvPr id="431" name="Discriminator…"/>
          <p:cNvSpPr/>
          <p:nvPr/>
        </p:nvSpPr>
        <p:spPr>
          <a:xfrm>
            <a:off x="16001855" y="7414318"/>
            <a:ext cx="2249288" cy="2176396"/>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584200">
              <a:defRPr sz="2900">
                <a:solidFill>
                  <a:srgbClr val="000000"/>
                </a:solidFill>
                <a:latin typeface="Basic Commercial LT W04 Light"/>
                <a:ea typeface="Basic Commercial LT W04 Light"/>
                <a:cs typeface="Basic Commercial LT W04 Light"/>
                <a:sym typeface="Basic Commercial LT W04 Light"/>
              </a:defRPr>
            </a:pPr>
            <a:r>
              <a:t>Discriminator</a:t>
            </a:r>
          </a:p>
          <a:p>
            <a:pPr defTabSz="584200">
              <a:defRPr sz="2900">
                <a:solidFill>
                  <a:srgbClr val="000000"/>
                </a:solidFill>
                <a:latin typeface="Basic Commercial LT W04 Light"/>
                <a:ea typeface="Basic Commercial LT W04 Light"/>
                <a:cs typeface="Basic Commercial LT W04 Light"/>
                <a:sym typeface="Basic Commercial LT W04 Light"/>
              </a:defRPr>
            </a:pPr>
            <a:r>
              <a:t>Scoring</a:t>
            </a:r>
          </a:p>
        </p:txBody>
      </p:sp>
      <p:sp>
        <p:nvSpPr>
          <p:cNvPr id="432" name="Line"/>
          <p:cNvSpPr/>
          <p:nvPr/>
        </p:nvSpPr>
        <p:spPr>
          <a:xfrm>
            <a:off x="15041903" y="6969378"/>
            <a:ext cx="937932" cy="1595733"/>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33" name="Line"/>
          <p:cNvSpPr/>
          <p:nvPr/>
        </p:nvSpPr>
        <p:spPr>
          <a:xfrm flipV="1">
            <a:off x="14900991" y="8731943"/>
            <a:ext cx="1078846" cy="1301806"/>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34" name="Line"/>
          <p:cNvSpPr/>
          <p:nvPr/>
        </p:nvSpPr>
        <p:spPr>
          <a:xfrm>
            <a:off x="18290122" y="8621618"/>
            <a:ext cx="919991" cy="1"/>
          </a:xfrm>
          <a:prstGeom prst="line">
            <a:avLst/>
          </a:prstGeom>
          <a:ln w="25400">
            <a:solidFill>
              <a:srgbClr val="000000"/>
            </a:solidFill>
            <a:miter lim="400000"/>
            <a:tailEnd type="triangle"/>
          </a:ln>
        </p:spPr>
        <p:txBody>
          <a:bodyPr lIns="50800" tIns="50800" rIns="50800" bIns="50800"/>
          <a:lstStyle/>
          <a:p>
            <a:pPr algn="l" defTabSz="457200">
              <a:defRPr sz="1100">
                <a:solidFill>
                  <a:srgbClr val="000000"/>
                </a:solidFill>
              </a:defRPr>
            </a:pPr>
            <a:endParaRPr/>
          </a:p>
        </p:txBody>
      </p:sp>
      <p:sp>
        <p:nvSpPr>
          <p:cNvPr id="435" name="Bottom is real"/>
          <p:cNvSpPr/>
          <p:nvPr/>
        </p:nvSpPr>
        <p:spPr>
          <a:xfrm>
            <a:off x="19232134" y="7870401"/>
            <a:ext cx="1456564" cy="1389418"/>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584200">
              <a:defRPr sz="2900">
                <a:solidFill>
                  <a:srgbClr val="000000"/>
                </a:solidFill>
                <a:latin typeface="Basic Commercial LT W04 Light"/>
                <a:ea typeface="Basic Commercial LT W04 Light"/>
                <a:cs typeface="Basic Commercial LT W04 Light"/>
                <a:sym typeface="Basic Commercial LT W04 Light"/>
              </a:defRPr>
            </a:lvl1pPr>
          </a:lstStyle>
          <a:p>
            <a:r>
              <a:t>Bottom is real</a:t>
            </a:r>
          </a:p>
        </p:txBody>
      </p:sp>
      <p:sp>
        <p:nvSpPr>
          <p:cNvPr id="436" name="Line"/>
          <p:cNvSpPr/>
          <p:nvPr/>
        </p:nvSpPr>
        <p:spPr>
          <a:xfrm flipV="1">
            <a:off x="19958524" y="9282561"/>
            <a:ext cx="1" cy="2706680"/>
          </a:xfrm>
          <a:prstGeom prst="line">
            <a:avLst/>
          </a:prstGeom>
          <a:ln w="38100" cap="rnd">
            <a:solidFill>
              <a:srgbClr val="000000"/>
            </a:solidFill>
            <a:custDash>
              <a:ds d="100000" sp="200000"/>
            </a:custDash>
            <a:miter lim="400000"/>
          </a:ln>
        </p:spPr>
        <p:txBody>
          <a:bodyPr lIns="50800" tIns="50800" rIns="50800" bIns="50800"/>
          <a:lstStyle/>
          <a:p>
            <a:pPr algn="l" defTabSz="457200">
              <a:defRPr sz="1100">
                <a:solidFill>
                  <a:srgbClr val="000000"/>
                </a:solidFill>
              </a:defRPr>
            </a:pPr>
            <a:endParaRPr/>
          </a:p>
        </p:txBody>
      </p:sp>
      <p:sp>
        <p:nvSpPr>
          <p:cNvPr id="437" name="Line"/>
          <p:cNvSpPr/>
          <p:nvPr/>
        </p:nvSpPr>
        <p:spPr>
          <a:xfrm>
            <a:off x="9228436" y="11965908"/>
            <a:ext cx="10859553" cy="1"/>
          </a:xfrm>
          <a:prstGeom prst="line">
            <a:avLst/>
          </a:prstGeom>
          <a:ln w="38100" cap="rnd">
            <a:solidFill>
              <a:srgbClr val="000000"/>
            </a:solidFill>
            <a:custDash>
              <a:ds d="100000" sp="200000"/>
            </a:custDash>
            <a:headEnd type="triangle"/>
          </a:ln>
        </p:spPr>
        <p:txBody>
          <a:bodyPr lIns="50800" tIns="50800" rIns="50800" bIns="50800"/>
          <a:lstStyle/>
          <a:p>
            <a:pPr algn="l" defTabSz="457200">
              <a:defRPr sz="1100">
                <a:solidFill>
                  <a:srgbClr val="000000"/>
                </a:solidFill>
              </a:defRPr>
            </a:pPr>
            <a:endParaRPr/>
          </a:p>
        </p:txBody>
      </p:sp>
      <mc:AlternateContent xmlns:mc="http://schemas.openxmlformats.org/markup-compatibility/2006">
        <mc:Choice xmlns:a14="http://schemas.microsoft.com/office/drawing/2010/main" Requires="a14">
          <p:sp>
            <p:nvSpPr>
              <p:cNvPr id="438" name="Rectangle"/>
              <p:cNvSpPr txBox="1"/>
              <p:nvPr/>
            </p:nvSpPr>
            <p:spPr>
              <a:xfrm>
                <a:off x="13576137" y="12111253"/>
                <a:ext cx="3550364" cy="1180958"/>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50800" tIns="50800" rIns="50800" bIns="50800"/>
              <a:lstStyle>
                <a:lvl1pPr algn="l" defTabSz="457200">
                  <a:defRPr sz="2500">
                    <a:solidFill>
                      <a:srgbClr val="000000"/>
                    </a:solidFill>
                  </a:defRPr>
                </a:lvl1pPr>
              </a:lstStyle>
              <a:p>
                <a:pPr/>
                <a14:m>
                  <m:oMathPara xmlns:m="http://schemas.openxmlformats.org/officeDocument/2006/math">
                    <m:oMathParaPr>
                      <m:jc m:val="left"/>
                    </m:oMathParaPr>
                    <m:oMath xmlns:m="http://schemas.openxmlformats.org/officeDocument/2006/math">
                      <m:r>
                        <a:rPr sz="3050" i="1">
                          <a:solidFill>
                            <a:srgbClr val="000000"/>
                          </a:solidFill>
                          <a:latin typeface="Cambria Math" panose="02040503050406030204" pitchFamily="18" charset="0"/>
                        </a:rPr>
                        <m:t>−</m:t>
                      </m:r>
                      <m:r>
                        <m:rPr>
                          <m:sty m:val="p"/>
                        </m:rPr>
                        <a:rPr sz="3050" i="1">
                          <a:solidFill>
                            <a:srgbClr val="000000"/>
                          </a:solidFill>
                          <a:latin typeface="Cambria Math" panose="02040503050406030204" pitchFamily="18" charset="0"/>
                        </a:rPr>
                        <m:t>log</m:t>
                      </m:r>
                      <m:r>
                        <a:rPr sz="3050" i="1">
                          <a:solidFill>
                            <a:srgbClr val="000000"/>
                          </a:solidFill>
                          <a:latin typeface="Cambria Math" panose="02040503050406030204" pitchFamily="18" charset="0"/>
                        </a:rPr>
                        <m:t>(1−</m:t>
                      </m:r>
                      <m:r>
                        <a:rPr sz="3050" i="1">
                          <a:solidFill>
                            <a:srgbClr val="000000"/>
                          </a:solidFill>
                          <a:latin typeface="Cambria Math" panose="02040503050406030204" pitchFamily="18" charset="0"/>
                        </a:rPr>
                        <m:t>𝐷</m:t>
                      </m:r>
                      <m:r>
                        <a:rPr sz="3050" i="1">
                          <a:solidFill>
                            <a:srgbClr val="000000"/>
                          </a:solidFill>
                          <a:latin typeface="Cambria Math" panose="02040503050406030204" pitchFamily="18" charset="0"/>
                        </a:rPr>
                        <m:t>(</m:t>
                      </m:r>
                      <m:r>
                        <a:rPr sz="3050" i="1">
                          <a:solidFill>
                            <a:srgbClr val="000000"/>
                          </a:solidFill>
                          <a:latin typeface="Cambria Math" panose="02040503050406030204" pitchFamily="18" charset="0"/>
                        </a:rPr>
                        <m:t>𝐺</m:t>
                      </m:r>
                      <m:r>
                        <a:rPr sz="3050" i="1">
                          <a:solidFill>
                            <a:srgbClr val="000000"/>
                          </a:solidFill>
                          <a:latin typeface="Cambria Math" panose="02040503050406030204" pitchFamily="18" charset="0"/>
                        </a:rPr>
                        <m:t>(</m:t>
                      </m:r>
                      <m:r>
                        <a:rPr sz="3050" i="1">
                          <a:solidFill>
                            <a:srgbClr val="000000"/>
                          </a:solidFill>
                          <a:latin typeface="Cambria Math" panose="02040503050406030204" pitchFamily="18" charset="0"/>
                        </a:rPr>
                        <m:t>𝑧</m:t>
                      </m:r>
                      <m:r>
                        <a:rPr sz="3050" i="1">
                          <a:solidFill>
                            <a:srgbClr val="000000"/>
                          </a:solidFill>
                          <a:latin typeface="Cambria Math" panose="02040503050406030204" pitchFamily="18" charset="0"/>
                        </a:rPr>
                        <m:t>)))</m:t>
                      </m:r>
                    </m:oMath>
                  </m:oMathPara>
                </a14:m>
                <a:endParaRPr/>
              </a:p>
            </p:txBody>
          </p:sp>
        </mc:Choice>
        <mc:Fallback>
          <p:sp>
            <p:nvSpPr>
              <p:cNvPr id="438" name="Rectangle"/>
              <p:cNvSpPr txBox="1">
                <a:spLocks noRot="1" noChangeAspect="1" noMove="1" noResize="1" noEditPoints="1" noAdjustHandles="1" noChangeArrowheads="1" noChangeShapeType="1" noTextEdit="1"/>
              </p:cNvSpPr>
              <p:nvPr/>
            </p:nvSpPr>
            <p:spPr>
              <a:xfrm>
                <a:off x="13576137" y="12111253"/>
                <a:ext cx="3550364" cy="1180958"/>
              </a:xfrm>
              <a:prstGeom prst="rect">
                <a:avLst/>
              </a:prstGeom>
              <a:blipFill>
                <a:blip r:embed="rId8"/>
                <a:stretch>
                  <a:fillRect l="-356"/>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it-IT">
                    <a:noFill/>
                  </a:rPr>
                  <a:t> </a:t>
                </a:r>
              </a:p>
            </p:txBody>
          </p:sp>
        </mc:Fallback>
      </mc:AlternateContent>
      <p:sp>
        <p:nvSpPr>
          <p:cNvPr id="439" name="Line"/>
          <p:cNvSpPr/>
          <p:nvPr/>
        </p:nvSpPr>
        <p:spPr>
          <a:xfrm flipV="1">
            <a:off x="19865093" y="5990715"/>
            <a:ext cx="1" cy="1812269"/>
          </a:xfrm>
          <a:prstGeom prst="line">
            <a:avLst/>
          </a:prstGeom>
          <a:ln w="38100" cap="rnd">
            <a:solidFill>
              <a:srgbClr val="000000"/>
            </a:solidFill>
            <a:custDash>
              <a:ds d="100000" sp="200000"/>
            </a:custDash>
            <a:miter lim="400000"/>
          </a:ln>
        </p:spPr>
        <p:txBody>
          <a:bodyPr lIns="50800" tIns="50800" rIns="50800" bIns="50800"/>
          <a:lstStyle/>
          <a:p>
            <a:pPr algn="l" defTabSz="457200">
              <a:defRPr sz="1100">
                <a:solidFill>
                  <a:srgbClr val="000000"/>
                </a:solidFill>
              </a:defRPr>
            </a:pPr>
            <a:endParaRPr/>
          </a:p>
        </p:txBody>
      </p:sp>
      <p:sp>
        <p:nvSpPr>
          <p:cNvPr id="440" name="Line"/>
          <p:cNvSpPr/>
          <p:nvPr/>
        </p:nvSpPr>
        <p:spPr>
          <a:xfrm>
            <a:off x="17126501" y="5990715"/>
            <a:ext cx="1" cy="1332924"/>
          </a:xfrm>
          <a:prstGeom prst="line">
            <a:avLst/>
          </a:prstGeom>
          <a:ln w="38100" cap="rnd">
            <a:solidFill>
              <a:srgbClr val="000000"/>
            </a:solidFill>
            <a:custDash>
              <a:ds d="100000" sp="200000"/>
            </a:custDash>
            <a:miter lim="400000"/>
            <a:tailEnd type="triangle"/>
          </a:ln>
        </p:spPr>
        <p:txBody>
          <a:bodyPr lIns="50800" tIns="50800" rIns="50800" bIns="50800"/>
          <a:lstStyle/>
          <a:p>
            <a:pPr algn="l" defTabSz="457200">
              <a:defRPr sz="1100">
                <a:solidFill>
                  <a:srgbClr val="000000"/>
                </a:solidFill>
              </a:defRPr>
            </a:pPr>
            <a:endParaRPr/>
          </a:p>
        </p:txBody>
      </p:sp>
      <p:sp>
        <p:nvSpPr>
          <p:cNvPr id="441" name="Line"/>
          <p:cNvSpPr/>
          <p:nvPr/>
        </p:nvSpPr>
        <p:spPr>
          <a:xfrm>
            <a:off x="17125720" y="6095588"/>
            <a:ext cx="2758447" cy="1"/>
          </a:xfrm>
          <a:prstGeom prst="line">
            <a:avLst/>
          </a:prstGeom>
          <a:ln w="38100" cap="rnd">
            <a:solidFill>
              <a:srgbClr val="000000"/>
            </a:solidFill>
            <a:custDash>
              <a:ds d="100000" sp="200000"/>
            </a:custDash>
            <a:miter lim="400000"/>
          </a:ln>
        </p:spPr>
        <p:txBody>
          <a:bodyPr lIns="50800" tIns="50800" rIns="50800" bIns="50800"/>
          <a:lstStyle/>
          <a:p>
            <a:pPr algn="l" defTabSz="457200">
              <a:defRPr sz="1100">
                <a:solidFill>
                  <a:srgbClr val="000000"/>
                </a:solidFill>
              </a:defRPr>
            </a:pPr>
            <a:endParaRPr/>
          </a:p>
        </p:txBody>
      </p:sp>
      <mc:AlternateContent xmlns:mc="http://schemas.openxmlformats.org/markup-compatibility/2006">
        <mc:Choice xmlns:a14="http://schemas.microsoft.com/office/drawing/2010/main" Requires="a14">
          <p:sp>
            <p:nvSpPr>
              <p:cNvPr id="442" name="Rectangle"/>
              <p:cNvSpPr txBox="1"/>
              <p:nvPr/>
            </p:nvSpPr>
            <p:spPr>
              <a:xfrm>
                <a:off x="16104020" y="5434581"/>
                <a:ext cx="5292195" cy="6879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50800" tIns="50800" rIns="50800" bIns="50800"/>
              <a:lstStyle>
                <a:lvl1pPr algn="l" defTabSz="457200">
                  <a:defRPr sz="2800">
                    <a:solidFill>
                      <a:srgbClr val="000000"/>
                    </a:solidFill>
                  </a:defRPr>
                </a:lvl1pPr>
              </a:lstStyle>
              <a:p>
                <a:pPr/>
                <a14:m>
                  <m:oMathPara xmlns:m="http://schemas.openxmlformats.org/officeDocument/2006/math">
                    <m:oMathParaPr>
                      <m:jc m:val="left"/>
                    </m:oMathParaPr>
                    <m:oMath xmlns:m="http://schemas.openxmlformats.org/officeDocument/2006/math">
                      <m:r>
                        <m:rPr>
                          <m:sty m:val="p"/>
                        </m:rPr>
                        <a:rPr sz="3350" i="1">
                          <a:solidFill>
                            <a:srgbClr val="000000"/>
                          </a:solidFill>
                          <a:latin typeface="Cambria Math" panose="02040503050406030204" pitchFamily="18" charset="0"/>
                        </a:rPr>
                        <m:t>log</m:t>
                      </m:r>
                      <m:r>
                        <a:rPr sz="3350" i="1">
                          <a:solidFill>
                            <a:srgbClr val="000000"/>
                          </a:solidFill>
                          <a:latin typeface="Cambria Math" panose="02040503050406030204" pitchFamily="18" charset="0"/>
                        </a:rPr>
                        <m:t>𝐷</m:t>
                      </m:r>
                      <m:r>
                        <a:rPr sz="3350" i="1">
                          <a:solidFill>
                            <a:srgbClr val="000000"/>
                          </a:solidFill>
                          <a:latin typeface="Cambria Math" panose="02040503050406030204" pitchFamily="18" charset="0"/>
                        </a:rPr>
                        <m:t>(</m:t>
                      </m:r>
                      <m:r>
                        <a:rPr sz="3350" i="1">
                          <a:solidFill>
                            <a:srgbClr val="000000"/>
                          </a:solidFill>
                          <a:latin typeface="Cambria Math" panose="02040503050406030204" pitchFamily="18" charset="0"/>
                        </a:rPr>
                        <m:t>𝑥</m:t>
                      </m:r>
                      <m:r>
                        <a:rPr sz="3350" i="1">
                          <a:solidFill>
                            <a:srgbClr val="000000"/>
                          </a:solidFill>
                          <a:latin typeface="Cambria Math" panose="02040503050406030204" pitchFamily="18" charset="0"/>
                        </a:rPr>
                        <m:t>)+</m:t>
                      </m:r>
                      <m:r>
                        <m:rPr>
                          <m:sty m:val="p"/>
                        </m:rPr>
                        <a:rPr sz="3350" i="1">
                          <a:solidFill>
                            <a:srgbClr val="000000"/>
                          </a:solidFill>
                          <a:latin typeface="Cambria Math" panose="02040503050406030204" pitchFamily="18" charset="0"/>
                        </a:rPr>
                        <m:t>log</m:t>
                      </m:r>
                      <m:r>
                        <a:rPr sz="3350" i="1">
                          <a:solidFill>
                            <a:srgbClr val="000000"/>
                          </a:solidFill>
                          <a:latin typeface="Cambria Math" panose="02040503050406030204" pitchFamily="18" charset="0"/>
                        </a:rPr>
                        <m:t>(1−</m:t>
                      </m:r>
                      <m:r>
                        <a:rPr sz="3350" i="1">
                          <a:solidFill>
                            <a:srgbClr val="000000"/>
                          </a:solidFill>
                          <a:latin typeface="Cambria Math" panose="02040503050406030204" pitchFamily="18" charset="0"/>
                        </a:rPr>
                        <m:t>𝐷</m:t>
                      </m:r>
                      <m:r>
                        <a:rPr sz="3350" i="1">
                          <a:solidFill>
                            <a:srgbClr val="000000"/>
                          </a:solidFill>
                          <a:latin typeface="Cambria Math" panose="02040503050406030204" pitchFamily="18" charset="0"/>
                        </a:rPr>
                        <m:t>(</m:t>
                      </m:r>
                      <m:r>
                        <a:rPr sz="3350" i="1">
                          <a:solidFill>
                            <a:srgbClr val="000000"/>
                          </a:solidFill>
                          <a:latin typeface="Cambria Math" panose="02040503050406030204" pitchFamily="18" charset="0"/>
                        </a:rPr>
                        <m:t>𝐺</m:t>
                      </m:r>
                      <m:r>
                        <a:rPr sz="3350" i="1">
                          <a:solidFill>
                            <a:srgbClr val="000000"/>
                          </a:solidFill>
                          <a:latin typeface="Cambria Math" panose="02040503050406030204" pitchFamily="18" charset="0"/>
                        </a:rPr>
                        <m:t>(</m:t>
                      </m:r>
                      <m:r>
                        <a:rPr sz="3350" i="1">
                          <a:solidFill>
                            <a:srgbClr val="000000"/>
                          </a:solidFill>
                          <a:latin typeface="Cambria Math" panose="02040503050406030204" pitchFamily="18" charset="0"/>
                        </a:rPr>
                        <m:t>𝑧</m:t>
                      </m:r>
                      <m:r>
                        <a:rPr sz="3350" i="1">
                          <a:solidFill>
                            <a:srgbClr val="000000"/>
                          </a:solidFill>
                          <a:latin typeface="Cambria Math" panose="02040503050406030204" pitchFamily="18" charset="0"/>
                        </a:rPr>
                        <m:t>)))</m:t>
                      </m:r>
                    </m:oMath>
                  </m:oMathPara>
                </a14:m>
                <a:endParaRPr/>
              </a:p>
            </p:txBody>
          </p:sp>
        </mc:Choice>
        <mc:Fallback>
          <p:sp>
            <p:nvSpPr>
              <p:cNvPr id="442" name="Rectangle"/>
              <p:cNvSpPr txBox="1">
                <a:spLocks noRot="1" noChangeAspect="1" noMove="1" noResize="1" noEditPoints="1" noAdjustHandles="1" noChangeArrowheads="1" noChangeShapeType="1" noTextEdit="1"/>
              </p:cNvSpPr>
              <p:nvPr/>
            </p:nvSpPr>
            <p:spPr>
              <a:xfrm>
                <a:off x="16104020" y="5434581"/>
                <a:ext cx="5292195" cy="687949"/>
              </a:xfrm>
              <a:prstGeom prst="rect">
                <a:avLst/>
              </a:prstGeom>
              <a:blipFill>
                <a:blip r:embed="rId9"/>
                <a:stretch>
                  <a:fillRect l="-2878" r="-1439" b="-10909"/>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it-IT">
                    <a:noFill/>
                  </a:rPr>
                  <a:t> </a:t>
                </a:r>
              </a:p>
            </p:txBody>
          </p:sp>
        </mc:Fallback>
      </mc:AlternateContent>
      <p:sp>
        <p:nvSpPr>
          <p:cNvPr id="443"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30</a:t>
            </a:fld>
            <a:endParaRPr/>
          </a:p>
        </p:txBody>
      </p:sp>
      <p:pic>
        <p:nvPicPr>
          <p:cNvPr id="444" name="Screenshot 2021-12-13 at 13.59.20.png" descr="Screenshot 2021-12-13 at 13.59.20.png"/>
          <p:cNvPicPr>
            <a:picLocks noChangeAspect="1"/>
          </p:cNvPicPr>
          <p:nvPr/>
        </p:nvPicPr>
        <p:blipFill>
          <a:blip r:embed="rId10"/>
          <a:stretch>
            <a:fillRect/>
          </a:stretch>
        </p:blipFill>
        <p:spPr>
          <a:xfrm>
            <a:off x="12943897" y="9108663"/>
            <a:ext cx="1939537" cy="1934862"/>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Why we think this is happening?"/>
          <p:cNvSpPr txBox="1">
            <a:spLocks noGrp="1"/>
          </p:cNvSpPr>
          <p:nvPr>
            <p:ph type="title"/>
          </p:nvPr>
        </p:nvSpPr>
        <p:spPr>
          <a:prstGeom prst="rect">
            <a:avLst/>
          </a:prstGeom>
        </p:spPr>
        <p:txBody>
          <a:bodyPr/>
          <a:lstStyle/>
          <a:p>
            <a:r>
              <a:t>Why we think this is happening?</a:t>
            </a:r>
          </a:p>
        </p:txBody>
      </p:sp>
      <p:sp>
        <p:nvSpPr>
          <p:cNvPr id="449" name="K-means takes regions of the image and will compute centroid/mean of the combined regions.…"/>
          <p:cNvSpPr txBox="1">
            <a:spLocks noGrp="1"/>
          </p:cNvSpPr>
          <p:nvPr>
            <p:ph type="body" idx="1"/>
          </p:nvPr>
        </p:nvSpPr>
        <p:spPr>
          <a:prstGeom prst="rect">
            <a:avLst/>
          </a:prstGeom>
        </p:spPr>
        <p:txBody>
          <a:bodyPr/>
          <a:lstStyle/>
          <a:p>
            <a:r>
              <a:t>K-means takes regions of the image and will compute centroid/mean of the combined regions.</a:t>
            </a:r>
          </a:p>
          <a:p>
            <a:r>
              <a:t>It uses the centroid/mean as a representative of those regions.</a:t>
            </a:r>
          </a:p>
          <a:p>
            <a:r>
              <a:t>This will turn the real image into something that doesn’t look like the cartoon face.</a:t>
            </a:r>
          </a:p>
          <a:p>
            <a:r>
              <a:t>The Generator will try to create those images to try and fool the Discriminator.</a:t>
            </a:r>
          </a:p>
        </p:txBody>
      </p:sp>
      <p:sp>
        <p:nvSpPr>
          <p:cNvPr id="45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Results"/>
          <p:cNvSpPr txBox="1">
            <a:spLocks noGrp="1"/>
          </p:cNvSpPr>
          <p:nvPr>
            <p:ph type="title" idx="4294967295"/>
          </p:nvPr>
        </p:nvSpPr>
        <p:spPr>
          <a:prstGeom prst="rect">
            <a:avLst/>
          </a:prstGeom>
        </p:spPr>
        <p:txBody>
          <a:bodyPr/>
          <a:lstStyle/>
          <a:p>
            <a:r>
              <a:t>Results</a:t>
            </a:r>
          </a:p>
        </p:txBody>
      </p:sp>
      <p:pic>
        <p:nvPicPr>
          <p:cNvPr id="455" name="businessman-working-on-laptopsilhouette-260nw-2757614.jpg.jpeg" descr="businessman-working-on-laptopsilhouette-260nw-2757614.jpg.jpeg"/>
          <p:cNvPicPr>
            <a:picLocks noChangeAspect="1"/>
          </p:cNvPicPr>
          <p:nvPr/>
        </p:nvPicPr>
        <p:blipFill>
          <a:blip r:embed="rId3"/>
          <a:srcRect l="1808" b="7402"/>
          <a:stretch>
            <a:fillRect/>
          </a:stretch>
        </p:blipFill>
        <p:spPr>
          <a:xfrm>
            <a:off x="-14045" y="7878968"/>
            <a:ext cx="8142568" cy="5874390"/>
          </a:xfrm>
          <a:prstGeom prst="rect">
            <a:avLst/>
          </a:prstGeom>
          <a:ln w="12700">
            <a:miter lim="400000"/>
          </a:ln>
        </p:spPr>
      </p:pic>
      <p:sp>
        <p:nvSpPr>
          <p:cNvPr id="456" name="So how did they do it?"/>
          <p:cNvSpPr txBox="1">
            <a:spLocks noGrp="1"/>
          </p:cNvSpPr>
          <p:nvPr>
            <p:ph type="body" idx="1"/>
          </p:nvPr>
        </p:nvSpPr>
        <p:spPr>
          <a:xfrm>
            <a:off x="1206500" y="3237208"/>
            <a:ext cx="21971000" cy="7241584"/>
          </a:xfrm>
          <a:prstGeom prst="rect">
            <a:avLst/>
          </a:prstGeom>
        </p:spPr>
        <p:txBody>
          <a:bodyPr anchor="ctr"/>
          <a:lstStyle>
            <a:lvl1pPr>
              <a:defRPr sz="12000" spc="-119"/>
            </a:lvl1pPr>
          </a:lstStyle>
          <a:p>
            <a:r>
              <a:t>So how did they do it?</a:t>
            </a:r>
          </a:p>
        </p:txBody>
      </p:sp>
      <p:sp>
        <p:nvSpPr>
          <p:cNvPr id="457" name="Slide Number"/>
          <p:cNvSpPr txBox="1">
            <a:spLocks noGrp="1"/>
          </p:cNvSpPr>
          <p:nvPr>
            <p:ph type="sldNum" sz="quarter" idx="4294967295"/>
          </p:nvPr>
        </p:nvSpPr>
        <p:spPr>
          <a:xfrm>
            <a:off x="12007748" y="12886932"/>
            <a:ext cx="368504"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32</a:t>
            </a:fld>
            <a:endParaRPr/>
          </a:p>
        </p:txBody>
      </p:sp>
      <p:sp>
        <p:nvSpPr>
          <p:cNvPr id="458" name="Rectangle"/>
          <p:cNvSpPr/>
          <p:nvPr/>
        </p:nvSpPr>
        <p:spPr>
          <a:xfrm>
            <a:off x="8052180" y="13371202"/>
            <a:ext cx="17621865" cy="374600"/>
          </a:xfrm>
          <a:prstGeom prst="rect">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Pre-Trained model investigations"/>
          <p:cNvSpPr txBox="1">
            <a:spLocks noGrp="1"/>
          </p:cNvSpPr>
          <p:nvPr>
            <p:ph type="title"/>
          </p:nvPr>
        </p:nvSpPr>
        <p:spPr>
          <a:prstGeom prst="rect">
            <a:avLst/>
          </a:prstGeom>
        </p:spPr>
        <p:txBody>
          <a:bodyPr/>
          <a:lstStyle/>
          <a:p>
            <a:r>
              <a:t>Pre-Trained model investigations</a:t>
            </a:r>
          </a:p>
        </p:txBody>
      </p:sp>
      <p:sp>
        <p:nvSpPr>
          <p:cNvPr id="463"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33</a:t>
            </a:fld>
            <a:endParaRPr/>
          </a:p>
        </p:txBody>
      </p:sp>
      <p:sp>
        <p:nvSpPr>
          <p:cNvPr id="464" name="Expected Discriminator"/>
          <p:cNvSpPr txBox="1"/>
          <p:nvPr/>
        </p:nvSpPr>
        <p:spPr>
          <a:xfrm>
            <a:off x="3811573" y="3566893"/>
            <a:ext cx="5428680"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Expected Discriminator</a:t>
            </a:r>
          </a:p>
        </p:txBody>
      </p:sp>
      <p:sp>
        <p:nvSpPr>
          <p:cNvPr id="465" name="Found Discriminator"/>
          <p:cNvSpPr txBox="1"/>
          <p:nvPr/>
        </p:nvSpPr>
        <p:spPr>
          <a:xfrm>
            <a:off x="15212359" y="3566893"/>
            <a:ext cx="4740594"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Found Discriminator</a:t>
            </a:r>
          </a:p>
        </p:txBody>
      </p:sp>
      <p:pic>
        <p:nvPicPr>
          <p:cNvPr id="466" name="Schermata 2021-12-13 alle 14.54.15.png" descr="Schermata 2021-12-13 alle 14.54.15.png"/>
          <p:cNvPicPr>
            <a:picLocks noChangeAspect="1"/>
          </p:cNvPicPr>
          <p:nvPr/>
        </p:nvPicPr>
        <p:blipFill>
          <a:blip r:embed="rId3"/>
          <a:srcRect t="3463"/>
          <a:stretch>
            <a:fillRect/>
          </a:stretch>
        </p:blipFill>
        <p:spPr>
          <a:xfrm>
            <a:off x="2110480" y="4525037"/>
            <a:ext cx="8830775" cy="7501916"/>
          </a:xfrm>
          <a:prstGeom prst="rect">
            <a:avLst/>
          </a:prstGeom>
          <a:ln w="12700">
            <a:miter lim="400000"/>
          </a:ln>
        </p:spPr>
      </p:pic>
      <p:pic>
        <p:nvPicPr>
          <p:cNvPr id="467" name="Schermata 2021-12-13 alle 14.49.57.png" descr="Schermata 2021-12-13 alle 14.49.57.png"/>
          <p:cNvPicPr>
            <a:picLocks noChangeAspect="1"/>
          </p:cNvPicPr>
          <p:nvPr/>
        </p:nvPicPr>
        <p:blipFill>
          <a:blip r:embed="rId4"/>
          <a:srcRect t="27576"/>
          <a:stretch>
            <a:fillRect/>
          </a:stretch>
        </p:blipFill>
        <p:spPr>
          <a:xfrm>
            <a:off x="13323591" y="4482704"/>
            <a:ext cx="8518217" cy="6169209"/>
          </a:xfrm>
          <a:prstGeom prst="rect">
            <a:avLst/>
          </a:prstGeom>
          <a:ln w="12700">
            <a:miter lim="400000"/>
          </a:ln>
        </p:spPr>
      </p:pic>
      <p:sp>
        <p:nvSpPr>
          <p:cNvPr id="468" name="Line"/>
          <p:cNvSpPr/>
          <p:nvPr/>
        </p:nvSpPr>
        <p:spPr>
          <a:xfrm flipH="1">
            <a:off x="10660479" y="5242128"/>
            <a:ext cx="845046" cy="1"/>
          </a:xfrm>
          <a:prstGeom prst="line">
            <a:avLst/>
          </a:prstGeom>
          <a:ln w="88900">
            <a:solidFill>
              <a:schemeClr val="accent5">
                <a:hueOff val="-82419"/>
                <a:satOff val="-9513"/>
                <a:lumOff val="-16343"/>
              </a:schemeClr>
            </a:solidFill>
            <a:miter lim="400000"/>
            <a:tailEnd type="triangle"/>
          </a:ln>
        </p:spPr>
        <p:txBody>
          <a:bodyPr lIns="50800" tIns="50800" rIns="50800" bIns="50800" anchor="ctr"/>
          <a:lstStyle/>
          <a:p>
            <a:endParaRPr/>
          </a:p>
        </p:txBody>
      </p:sp>
      <p:sp>
        <p:nvSpPr>
          <p:cNvPr id="469" name="Line"/>
          <p:cNvSpPr/>
          <p:nvPr/>
        </p:nvSpPr>
        <p:spPr>
          <a:xfrm flipH="1">
            <a:off x="10658165" y="5747832"/>
            <a:ext cx="849674" cy="1"/>
          </a:xfrm>
          <a:prstGeom prst="line">
            <a:avLst/>
          </a:prstGeom>
          <a:ln w="88900">
            <a:solidFill>
              <a:schemeClr val="accent5">
                <a:hueOff val="-82419"/>
                <a:satOff val="-9513"/>
                <a:lumOff val="-16343"/>
              </a:schemeClr>
            </a:solidFill>
            <a:miter lim="400000"/>
            <a:tailEnd type="triangle"/>
          </a:ln>
        </p:spPr>
        <p:txBody>
          <a:bodyPr lIns="50800" tIns="50800" rIns="50800" bIns="50800" anchor="ctr"/>
          <a:lstStyle/>
          <a:p>
            <a:endParaRPr/>
          </a:p>
        </p:txBody>
      </p:sp>
      <p:sp>
        <p:nvSpPr>
          <p:cNvPr id="470" name="Line"/>
          <p:cNvSpPr/>
          <p:nvPr/>
        </p:nvSpPr>
        <p:spPr>
          <a:xfrm flipH="1">
            <a:off x="10660479" y="6856236"/>
            <a:ext cx="845046" cy="1"/>
          </a:xfrm>
          <a:prstGeom prst="line">
            <a:avLst/>
          </a:prstGeom>
          <a:ln w="88900">
            <a:solidFill>
              <a:schemeClr val="accent5">
                <a:hueOff val="-82419"/>
                <a:satOff val="-9513"/>
                <a:lumOff val="-16343"/>
              </a:schemeClr>
            </a:solidFill>
            <a:miter lim="400000"/>
            <a:tailEnd type="triangle"/>
          </a:ln>
        </p:spPr>
        <p:txBody>
          <a:bodyPr lIns="50800" tIns="50800" rIns="50800" bIns="50800" anchor="ctr"/>
          <a:lstStyle/>
          <a:p>
            <a:endParaRPr/>
          </a:p>
        </p:txBody>
      </p:sp>
      <p:sp>
        <p:nvSpPr>
          <p:cNvPr id="471" name="Line"/>
          <p:cNvSpPr/>
          <p:nvPr/>
        </p:nvSpPr>
        <p:spPr>
          <a:xfrm flipH="1">
            <a:off x="10660479" y="7869958"/>
            <a:ext cx="845046" cy="1"/>
          </a:xfrm>
          <a:prstGeom prst="line">
            <a:avLst/>
          </a:prstGeom>
          <a:ln w="88900">
            <a:solidFill>
              <a:schemeClr val="accent5">
                <a:hueOff val="-82419"/>
                <a:satOff val="-9513"/>
                <a:lumOff val="-16343"/>
              </a:schemeClr>
            </a:solidFill>
            <a:miter lim="400000"/>
            <a:tailEnd type="triangle"/>
          </a:ln>
        </p:spPr>
        <p:txBody>
          <a:bodyPr lIns="50800" tIns="50800" rIns="50800" bIns="50800" anchor="ctr"/>
          <a:lstStyle/>
          <a:p>
            <a:endParaRPr/>
          </a:p>
        </p:txBody>
      </p:sp>
      <p:sp>
        <p:nvSpPr>
          <p:cNvPr id="472" name="Line"/>
          <p:cNvSpPr/>
          <p:nvPr/>
        </p:nvSpPr>
        <p:spPr>
          <a:xfrm flipH="1">
            <a:off x="10660479" y="8883681"/>
            <a:ext cx="845046" cy="1"/>
          </a:xfrm>
          <a:prstGeom prst="line">
            <a:avLst/>
          </a:prstGeom>
          <a:ln w="88900">
            <a:solidFill>
              <a:schemeClr val="accent5">
                <a:hueOff val="-82419"/>
                <a:satOff val="-9513"/>
                <a:lumOff val="-16343"/>
              </a:schemeClr>
            </a:solidFill>
            <a:miter lim="400000"/>
            <a:tailEnd type="triangle"/>
          </a:ln>
        </p:spPr>
        <p:txBody>
          <a:bodyPr lIns="50800" tIns="50800" rIns="50800" bIns="50800" anchor="ctr"/>
          <a:lstStyle/>
          <a:p>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Code investigations"/>
          <p:cNvSpPr txBox="1">
            <a:spLocks noGrp="1"/>
          </p:cNvSpPr>
          <p:nvPr>
            <p:ph type="title"/>
          </p:nvPr>
        </p:nvSpPr>
        <p:spPr>
          <a:prstGeom prst="rect">
            <a:avLst/>
          </a:prstGeom>
        </p:spPr>
        <p:txBody>
          <a:bodyPr/>
          <a:lstStyle/>
          <a:p>
            <a:r>
              <a:t>Code investigations</a:t>
            </a:r>
          </a:p>
        </p:txBody>
      </p:sp>
      <p:pic>
        <p:nvPicPr>
          <p:cNvPr id="477" name="different_args.png" descr="different_args.png"/>
          <p:cNvPicPr>
            <a:picLocks noChangeAspect="1"/>
          </p:cNvPicPr>
          <p:nvPr/>
        </p:nvPicPr>
        <p:blipFill>
          <a:blip r:embed="rId3"/>
          <a:stretch>
            <a:fillRect/>
          </a:stretch>
        </p:blipFill>
        <p:spPr>
          <a:xfrm>
            <a:off x="1230937" y="3305567"/>
            <a:ext cx="16258802" cy="3199872"/>
          </a:xfrm>
          <a:prstGeom prst="rect">
            <a:avLst/>
          </a:prstGeom>
          <a:ln w="12700">
            <a:miter lim="400000"/>
          </a:ln>
        </p:spPr>
      </p:pic>
      <p:pic>
        <p:nvPicPr>
          <p:cNvPr id="478" name="d_transformer_defaultfalse.png" descr="d_transformer_defaultfalse.png"/>
          <p:cNvPicPr>
            <a:picLocks noChangeAspect="1"/>
          </p:cNvPicPr>
          <p:nvPr/>
        </p:nvPicPr>
        <p:blipFill>
          <a:blip r:embed="rId4"/>
          <a:stretch>
            <a:fillRect/>
          </a:stretch>
        </p:blipFill>
        <p:spPr>
          <a:xfrm>
            <a:off x="701399" y="6914424"/>
            <a:ext cx="22981202" cy="642677"/>
          </a:xfrm>
          <a:prstGeom prst="rect">
            <a:avLst/>
          </a:prstGeom>
          <a:ln w="12700">
            <a:miter lim="400000"/>
          </a:ln>
        </p:spPr>
      </p:pic>
      <p:sp>
        <p:nvSpPr>
          <p:cNvPr id="479" name="Line"/>
          <p:cNvSpPr/>
          <p:nvPr/>
        </p:nvSpPr>
        <p:spPr>
          <a:xfrm flipV="1">
            <a:off x="14233460" y="5971819"/>
            <a:ext cx="1" cy="934780"/>
          </a:xfrm>
          <a:prstGeom prst="line">
            <a:avLst/>
          </a:prstGeom>
          <a:ln w="139700">
            <a:solidFill>
              <a:schemeClr val="accent5">
                <a:lumOff val="-29866"/>
              </a:schemeClr>
            </a:solidFill>
            <a:miter lim="400000"/>
            <a:tailEnd type="triangle"/>
          </a:ln>
        </p:spPr>
        <p:txBody>
          <a:bodyPr lIns="50800" tIns="50800" rIns="50800" bIns="50800" anchor="ctr"/>
          <a:lstStyle/>
          <a:p>
            <a:endParaRPr/>
          </a:p>
        </p:txBody>
      </p:sp>
      <p:sp>
        <p:nvSpPr>
          <p:cNvPr id="480" name="The authors never change the d-transformer argument!"/>
          <p:cNvSpPr txBox="1"/>
          <p:nvPr/>
        </p:nvSpPr>
        <p:spPr>
          <a:xfrm>
            <a:off x="3364788" y="10215814"/>
            <a:ext cx="17654424"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6200">
                <a:solidFill>
                  <a:srgbClr val="000000"/>
                </a:solidFill>
                <a:latin typeface="Basic Commercial LT W04 Light"/>
                <a:ea typeface="Basic Commercial LT W04 Light"/>
                <a:cs typeface="Basic Commercial LT W04 Light"/>
                <a:sym typeface="Basic Commercial LT W04 Light"/>
              </a:defRPr>
            </a:lvl1pPr>
          </a:lstStyle>
          <a:p>
            <a:r>
              <a:t>The authors never change the d-transformer argument!</a:t>
            </a:r>
          </a:p>
        </p:txBody>
      </p:sp>
      <p:sp>
        <p:nvSpPr>
          <p:cNvPr id="48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34</a:t>
            </a:fld>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Code investigations"/>
          <p:cNvSpPr txBox="1">
            <a:spLocks noGrp="1"/>
          </p:cNvSpPr>
          <p:nvPr>
            <p:ph type="title"/>
          </p:nvPr>
        </p:nvSpPr>
        <p:spPr>
          <a:prstGeom prst="rect">
            <a:avLst/>
          </a:prstGeom>
        </p:spPr>
        <p:txBody>
          <a:bodyPr/>
          <a:lstStyle/>
          <a:p>
            <a:r>
              <a:t>Code investigations</a:t>
            </a:r>
          </a:p>
        </p:txBody>
      </p:sp>
      <p:sp>
        <p:nvSpPr>
          <p:cNvPr id="486" name="Slide Number"/>
          <p:cNvSpPr txBox="1">
            <a:spLocks noGrp="1"/>
          </p:cNvSpPr>
          <p:nvPr>
            <p:ph type="sldNum" sz="quarter" idx="4294967295"/>
          </p:nvPr>
        </p:nvSpPr>
        <p:spPr>
          <a:xfrm>
            <a:off x="12007748" y="13222257"/>
            <a:ext cx="368504"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35</a:t>
            </a:fld>
            <a:endParaRPr/>
          </a:p>
        </p:txBody>
      </p:sp>
      <p:sp>
        <p:nvSpPr>
          <p:cNvPr id="487" name="Bipartite attention position"/>
          <p:cNvSpPr txBox="1"/>
          <p:nvPr/>
        </p:nvSpPr>
        <p:spPr>
          <a:xfrm>
            <a:off x="1336231" y="3065542"/>
            <a:ext cx="8604048"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6200">
                <a:solidFill>
                  <a:srgbClr val="000000"/>
                </a:solidFill>
                <a:latin typeface="Basic Commercial LT W04 Light"/>
                <a:ea typeface="Basic Commercial LT W04 Light"/>
                <a:cs typeface="Basic Commercial LT W04 Light"/>
                <a:sym typeface="Basic Commercial LT W04 Light"/>
              </a:defRPr>
            </a:lvl1pPr>
          </a:lstStyle>
          <a:p>
            <a:r>
              <a:t>Bipartite attention position </a:t>
            </a:r>
          </a:p>
        </p:txBody>
      </p:sp>
      <p:pic>
        <p:nvPicPr>
          <p:cNvPr id="488" name="Schermata 2021-12-14 alle 15.19.10.png" descr="Schermata 2021-12-14 alle 15.19.10.png"/>
          <p:cNvPicPr>
            <a:picLocks noChangeAspect="1"/>
          </p:cNvPicPr>
          <p:nvPr/>
        </p:nvPicPr>
        <p:blipFill>
          <a:blip r:embed="rId3"/>
          <a:stretch>
            <a:fillRect/>
          </a:stretch>
        </p:blipFill>
        <p:spPr>
          <a:xfrm>
            <a:off x="4849230" y="5802707"/>
            <a:ext cx="6623304" cy="4987497"/>
          </a:xfrm>
          <a:prstGeom prst="rect">
            <a:avLst/>
          </a:prstGeom>
          <a:ln w="12700">
            <a:miter lim="400000"/>
          </a:ln>
        </p:spPr>
      </p:pic>
      <p:pic>
        <p:nvPicPr>
          <p:cNvPr id="489" name="Schermata 2021-12-14 alle 15.19.30.png" descr="Schermata 2021-12-14 alle 15.19.30.png"/>
          <p:cNvPicPr>
            <a:picLocks noChangeAspect="1"/>
          </p:cNvPicPr>
          <p:nvPr/>
        </p:nvPicPr>
        <p:blipFill>
          <a:blip r:embed="rId4"/>
          <a:stretch>
            <a:fillRect/>
          </a:stretch>
        </p:blipFill>
        <p:spPr>
          <a:xfrm>
            <a:off x="13061717" y="5818365"/>
            <a:ext cx="6621071" cy="6884084"/>
          </a:xfrm>
          <a:prstGeom prst="rect">
            <a:avLst/>
          </a:prstGeom>
          <a:ln w="12700">
            <a:miter lim="400000"/>
          </a:ln>
        </p:spPr>
      </p:pic>
      <p:sp>
        <p:nvSpPr>
          <p:cNvPr id="490" name="Code"/>
          <p:cNvSpPr txBox="1"/>
          <p:nvPr/>
        </p:nvSpPr>
        <p:spPr>
          <a:xfrm>
            <a:off x="21271972" y="7909104"/>
            <a:ext cx="1341883"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Code</a:t>
            </a:r>
          </a:p>
        </p:txBody>
      </p:sp>
      <p:sp>
        <p:nvSpPr>
          <p:cNvPr id="491" name="Paper"/>
          <p:cNvSpPr txBox="1"/>
          <p:nvPr/>
        </p:nvSpPr>
        <p:spPr>
          <a:xfrm>
            <a:off x="1770144" y="7909104"/>
            <a:ext cx="1489902"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Paper</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Our solution:…"/>
          <p:cNvSpPr txBox="1">
            <a:spLocks noGrp="1"/>
          </p:cNvSpPr>
          <p:nvPr>
            <p:ph type="body" idx="1"/>
          </p:nvPr>
        </p:nvSpPr>
        <p:spPr>
          <a:xfrm>
            <a:off x="1206500" y="3237208"/>
            <a:ext cx="21971000" cy="7241584"/>
          </a:xfrm>
          <a:prstGeom prst="rect">
            <a:avLst/>
          </a:prstGeom>
        </p:spPr>
        <p:txBody>
          <a:bodyPr anchor="ctr"/>
          <a:lstStyle/>
          <a:p>
            <a:pPr>
              <a:defRPr sz="12000" spc="-119"/>
            </a:pPr>
            <a:r>
              <a:t>Our solution:</a:t>
            </a:r>
          </a:p>
          <a:p>
            <a:pPr defTabSz="825500">
              <a:lnSpc>
                <a:spcPct val="100000"/>
              </a:lnSpc>
              <a:defRPr sz="5000" spc="0"/>
            </a:pPr>
            <a:r>
              <a:t>StyleGAN2/GANformer hybrids</a:t>
            </a:r>
          </a:p>
        </p:txBody>
      </p:sp>
      <p:sp>
        <p:nvSpPr>
          <p:cNvPr id="49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 name="Generator"/>
          <p:cNvSpPr txBox="1"/>
          <p:nvPr/>
        </p:nvSpPr>
        <p:spPr>
          <a:xfrm>
            <a:off x="10981562" y="3099946"/>
            <a:ext cx="2420875"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sp>
        <p:nvSpPr>
          <p:cNvPr id="501" name="Discriminator"/>
          <p:cNvSpPr txBox="1"/>
          <p:nvPr/>
        </p:nvSpPr>
        <p:spPr>
          <a:xfrm>
            <a:off x="2968697" y="3099946"/>
            <a:ext cx="3120962"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solidFill>
                  <a:srgbClr val="000000"/>
                </a:solidFill>
                <a:latin typeface="Basic Commercial LT W04 Light"/>
                <a:ea typeface="Basic Commercial LT W04 Light"/>
                <a:cs typeface="Basic Commercial LT W04 Light"/>
                <a:sym typeface="Basic Commercial LT W04 Light"/>
              </a:defRPr>
            </a:lvl1pPr>
          </a:lstStyle>
          <a:p>
            <a:r>
              <a:t>Discriminator</a:t>
            </a:r>
          </a:p>
        </p:txBody>
      </p:sp>
      <p:sp>
        <p:nvSpPr>
          <p:cNvPr id="50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37</a:t>
            </a:fld>
            <a:endParaRPr/>
          </a:p>
        </p:txBody>
      </p:sp>
      <p:sp>
        <p:nvSpPr>
          <p:cNvPr id="503" name="New implementation"/>
          <p:cNvSpPr txBox="1"/>
          <p:nvPr/>
        </p:nvSpPr>
        <p:spPr>
          <a:xfrm>
            <a:off x="1206500" y="1079500"/>
            <a:ext cx="15981219"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l">
              <a:lnSpc>
                <a:spcPct val="80000"/>
              </a:lnSpc>
              <a:defRPr sz="7500" b="1" spc="-150">
                <a:solidFill>
                  <a:srgbClr val="000000"/>
                </a:solidFill>
              </a:defRPr>
            </a:lvl1pPr>
          </a:lstStyle>
          <a:p>
            <a:r>
              <a:t>New implementation</a:t>
            </a:r>
          </a:p>
        </p:txBody>
      </p:sp>
      <p:pic>
        <p:nvPicPr>
          <p:cNvPr id="504" name="discriminator (stylegan2+our ganformer).pdf" descr="discriminator (stylegan2+our ganformer).pdf"/>
          <p:cNvPicPr>
            <a:picLocks noChangeAspect="1"/>
          </p:cNvPicPr>
          <p:nvPr/>
        </p:nvPicPr>
        <p:blipFill>
          <a:blip r:embed="rId3"/>
          <a:stretch>
            <a:fillRect/>
          </a:stretch>
        </p:blipFill>
        <p:spPr>
          <a:xfrm>
            <a:off x="1620877" y="5791688"/>
            <a:ext cx="5816601" cy="3187701"/>
          </a:xfrm>
          <a:prstGeom prst="rect">
            <a:avLst/>
          </a:prstGeom>
          <a:ln w="12700">
            <a:miter lim="400000"/>
          </a:ln>
        </p:spPr>
      </p:pic>
      <p:pic>
        <p:nvPicPr>
          <p:cNvPr id="505" name="Our Ganformer generator.pdf" descr="Our Ganformer generator.pdf"/>
          <p:cNvPicPr>
            <a:picLocks noChangeAspect="1"/>
          </p:cNvPicPr>
          <p:nvPr/>
        </p:nvPicPr>
        <p:blipFill>
          <a:blip r:embed="rId4"/>
          <a:stretch>
            <a:fillRect/>
          </a:stretch>
        </p:blipFill>
        <p:spPr>
          <a:xfrm>
            <a:off x="14702750" y="1448876"/>
            <a:ext cx="8326065" cy="11873325"/>
          </a:xfrm>
          <a:prstGeom prst="rect">
            <a:avLst/>
          </a:prstGeom>
          <a:ln w="12700">
            <a:miter lim="400000"/>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New overall summary"/>
          <p:cNvSpPr txBox="1">
            <a:spLocks noGrp="1"/>
          </p:cNvSpPr>
          <p:nvPr>
            <p:ph type="title"/>
          </p:nvPr>
        </p:nvSpPr>
        <p:spPr>
          <a:prstGeom prst="rect">
            <a:avLst/>
          </a:prstGeom>
        </p:spPr>
        <p:txBody>
          <a:bodyPr/>
          <a:lstStyle/>
          <a:p>
            <a:r>
              <a:t>New overall summary</a:t>
            </a:r>
          </a:p>
        </p:txBody>
      </p:sp>
      <p:graphicFrame>
        <p:nvGraphicFramePr>
          <p:cNvPr id="510" name="New results"/>
          <p:cNvGraphicFramePr/>
          <p:nvPr/>
        </p:nvGraphicFramePr>
        <p:xfrm>
          <a:off x="12510861" y="2856771"/>
          <a:ext cx="10668000" cy="9870442"/>
        </p:xfrm>
        <a:graphic>
          <a:graphicData uri="http://schemas.openxmlformats.org/drawingml/2006/table">
            <a:tbl>
              <a:tblPr firstRow="1" firstCol="1">
                <a:tableStyleId>{4C3C2611-4C71-4FC5-86AE-919BDF0F9419}</a:tableStyleId>
              </a:tblPr>
              <a:tblGrid>
                <a:gridCol w="2667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667000">
                  <a:extLst>
                    <a:ext uri="{9D8B030D-6E8A-4147-A177-3AD203B41FA5}">
                      <a16:colId xmlns:a16="http://schemas.microsoft.com/office/drawing/2014/main" val="20002"/>
                    </a:ext>
                  </a:extLst>
                </a:gridCol>
                <a:gridCol w="2667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New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651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p>
                      <a:pPr defTabSz="914400">
                        <a:tabLst>
                          <a:tab pos="1663700" algn="l"/>
                        </a:tabLst>
                        <a:defRPr sz="3200" b="1">
                          <a:latin typeface="Optima"/>
                          <a:ea typeface="Optima"/>
                          <a:cs typeface="Optima"/>
                          <a:sym typeface="Optima"/>
                        </a:defRPr>
                      </a:pPr>
                      <a:r>
                        <a:rPr baseline="-5999"/>
                        <a:t>Stylegan2 Discriminator</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p>
                      <a:pPr defTabSz="914400">
                        <a:tabLst>
                          <a:tab pos="1663700" algn="l"/>
                        </a:tabLst>
                        <a:defRPr sz="3200" b="1">
                          <a:latin typeface="Optima"/>
                          <a:ea typeface="Optima"/>
                          <a:cs typeface="Optima"/>
                          <a:sym typeface="Optima"/>
                        </a:defRPr>
                      </a:pPr>
                      <a:r>
                        <a:rPr baseline="-5999"/>
                        <a:t>Stylegan2 Discriminator</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24.77</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19.09</a:t>
                      </a:r>
                    </a:p>
                  </a:txBody>
                  <a:tcPr marL="50800" marR="50800" marT="50800" marB="50800" anchor="ctr" horzOverflow="overflow">
                    <a:lnT w="38100">
                      <a:solidFill>
                        <a:srgbClr val="000000"/>
                      </a:solidFill>
                      <a:miter lim="400000"/>
                    </a:lnT>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24.81</a:t>
                      </a:r>
                    </a:p>
                  </a:txBody>
                  <a:tcPr marL="50800" marR="50800" marT="50800" marB="50800" anchor="ctr" horzOverflow="overflow">
                    <a:lnT w="38100">
                      <a:solidFill>
                        <a:srgbClr val="000000"/>
                      </a:solidFill>
                      <a:miter lim="400000"/>
                    </a:lnT>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2.62</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2.62</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0.18</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0.35</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0.35</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4.76</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22.93%</a:t>
                      </a:r>
                    </a:p>
                  </a:txBody>
                  <a:tcPr marL="50800" marR="50800" marT="50800" marB="50800" anchor="ctr" horzOverflow="overflow">
                    <a:solidFill>
                      <a:srgbClr val="306F1D">
                        <a:alpha val="13888"/>
                      </a:srgbClr>
                    </a:solidFill>
                  </a:tcPr>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-0.14%</a:t>
                      </a:r>
                    </a:p>
                  </a:txBody>
                  <a:tcPr marL="50800" marR="50800" marT="50800" marB="50800" anchor="ctr" horzOverflow="overflow"/>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91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~120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~120</a:t>
                      </a:r>
                    </a:p>
                  </a:txBody>
                  <a:tcPr marL="50800" marR="50800" marT="50800" marB="50800" anchor="ctr" horzOverflow="overflow"/>
                </a:tc>
                <a:extLst>
                  <a:ext uri="{0D108BD9-81ED-4DB2-BD59-A6C34878D82A}">
                    <a16:rowId xmlns:a16="http://schemas.microsoft.com/office/drawing/2014/main" val="10007"/>
                  </a:ext>
                </a:extLst>
              </a:tr>
            </a:tbl>
          </a:graphicData>
        </a:graphic>
      </p:graphicFrame>
      <p:sp>
        <p:nvSpPr>
          <p:cNvPr id="51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38</a:t>
            </a:fld>
            <a:endParaRPr/>
          </a:p>
        </p:txBody>
      </p:sp>
      <p:graphicFrame>
        <p:nvGraphicFramePr>
          <p:cNvPr id="512" name="Previous results"/>
          <p:cNvGraphicFramePr/>
          <p:nvPr/>
        </p:nvGraphicFramePr>
        <p:xfrm>
          <a:off x="1205137" y="2861119"/>
          <a:ext cx="10668000" cy="9870442"/>
        </p:xfrm>
        <a:graphic>
          <a:graphicData uri="http://schemas.openxmlformats.org/drawingml/2006/table">
            <a:tbl>
              <a:tblPr firstRow="1" firstCol="1">
                <a:tableStyleId>{4C3C2611-4C71-4FC5-86AE-919BDF0F9419}</a:tableStyleId>
              </a:tblPr>
              <a:tblGrid>
                <a:gridCol w="2667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667000">
                  <a:extLst>
                    <a:ext uri="{9D8B030D-6E8A-4147-A177-3AD203B41FA5}">
                      <a16:colId xmlns:a16="http://schemas.microsoft.com/office/drawing/2014/main" val="20002"/>
                    </a:ext>
                  </a:extLst>
                </a:gridCol>
                <a:gridCol w="2667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Previous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651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24.77</a:t>
                      </a:r>
                    </a:p>
                  </a:txBody>
                  <a:tcPr marL="50800" marR="50800" marT="50800" marB="50800" anchor="ctr" horzOverflow="overflow">
                    <a:lnT w="38100">
                      <a:solidFill>
                        <a:srgbClr val="000000"/>
                      </a:solidFill>
                      <a:miter lim="400000"/>
                    </a:lnT>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28.11</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374.18</a:t>
                      </a:r>
                    </a:p>
                  </a:txBody>
                  <a:tcPr marL="50800" marR="50800" marT="50800" marB="50800" anchor="ctr" horzOverflow="overflow">
                    <a:lnT w="38100">
                      <a:solidFill>
                        <a:srgbClr val="000000"/>
                      </a:solidFill>
                      <a:miter lim="400000"/>
                    </a:lnT>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2.58</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1.40</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0.18</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0.15</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0.76</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solidFill>
                      <a:srgbClr val="306F1D">
                        <a:alpha val="13888"/>
                      </a:srgbClr>
                    </a:solidFill>
                  </a:tcPr>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-13.47%</a:t>
                      </a:r>
                    </a:p>
                  </a:txBody>
                  <a:tcPr marL="50800" marR="50800" marT="50800" marB="50800" anchor="ctr" horzOverflow="overflow"/>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-1410.47%</a:t>
                      </a:r>
                    </a:p>
                  </a:txBody>
                  <a:tcPr marL="50800" marR="50800" marT="50800" marB="50800" anchor="ctr" horzOverflow="overflow"/>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91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~125</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~125</a:t>
                      </a:r>
                    </a:p>
                  </a:txBody>
                  <a:tcPr marL="50800" marR="50800" marT="50800" marB="50800" anchor="ctr" horzOverflow="overflow"/>
                </a:tc>
                <a:extLst>
                  <a:ext uri="{0D108BD9-81ED-4DB2-BD59-A6C34878D82A}">
                    <a16:rowId xmlns:a16="http://schemas.microsoft.com/office/drawing/2014/main" val="10007"/>
                  </a:ext>
                </a:extLst>
              </a:tr>
            </a:tbl>
          </a:graphicData>
        </a:graphic>
      </p:graphicFrame>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 name="New overall summary"/>
          <p:cNvSpPr txBox="1">
            <a:spLocks noGrp="1"/>
          </p:cNvSpPr>
          <p:nvPr>
            <p:ph type="title"/>
          </p:nvPr>
        </p:nvSpPr>
        <p:spPr>
          <a:prstGeom prst="rect">
            <a:avLst/>
          </a:prstGeom>
        </p:spPr>
        <p:txBody>
          <a:bodyPr/>
          <a:lstStyle/>
          <a:p>
            <a:r>
              <a:t>New overall summary</a:t>
            </a:r>
          </a:p>
        </p:txBody>
      </p:sp>
      <p:graphicFrame>
        <p:nvGraphicFramePr>
          <p:cNvPr id="517" name="New results"/>
          <p:cNvGraphicFramePr/>
          <p:nvPr/>
        </p:nvGraphicFramePr>
        <p:xfrm>
          <a:off x="12510861" y="2856771"/>
          <a:ext cx="10668000" cy="9870442"/>
        </p:xfrm>
        <a:graphic>
          <a:graphicData uri="http://schemas.openxmlformats.org/drawingml/2006/table">
            <a:tbl>
              <a:tblPr firstRow="1" firstCol="1">
                <a:tableStyleId>{4C3C2611-4C71-4FC5-86AE-919BDF0F9419}</a:tableStyleId>
              </a:tblPr>
              <a:tblGrid>
                <a:gridCol w="2667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667000">
                  <a:extLst>
                    <a:ext uri="{9D8B030D-6E8A-4147-A177-3AD203B41FA5}">
                      <a16:colId xmlns:a16="http://schemas.microsoft.com/office/drawing/2014/main" val="20002"/>
                    </a:ext>
                  </a:extLst>
                </a:gridCol>
                <a:gridCol w="2667000">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New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651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p>
                      <a:pPr defTabSz="914400">
                        <a:tabLst>
                          <a:tab pos="1663700" algn="l"/>
                        </a:tabLst>
                        <a:defRPr sz="3200" b="1">
                          <a:latin typeface="Optima"/>
                          <a:ea typeface="Optima"/>
                          <a:cs typeface="Optima"/>
                          <a:sym typeface="Optima"/>
                        </a:defRPr>
                      </a:pPr>
                      <a:r>
                        <a:rPr baseline="-5999"/>
                        <a:t>Stylegan2 Discriminator</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p>
                      <a:pPr defTabSz="914400">
                        <a:tabLst>
                          <a:tab pos="1663700" algn="l"/>
                        </a:tabLst>
                        <a:defRPr sz="3200" b="1">
                          <a:latin typeface="Optima"/>
                          <a:ea typeface="Optima"/>
                          <a:cs typeface="Optima"/>
                          <a:sym typeface="Optima"/>
                        </a:defRPr>
                      </a:pPr>
                      <a:r>
                        <a:rPr baseline="-5999"/>
                        <a:t>Stylegan2 Discriminator</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24.77</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19.09</a:t>
                      </a:r>
                    </a:p>
                  </a:txBody>
                  <a:tcPr marL="50800" marR="50800" marT="50800" marB="50800" anchor="ctr" horzOverflow="overflow">
                    <a:lnT w="38100">
                      <a:solidFill>
                        <a:srgbClr val="000000"/>
                      </a:solidFill>
                      <a:miter lim="400000"/>
                    </a:lnT>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24.81</a:t>
                      </a:r>
                    </a:p>
                  </a:txBody>
                  <a:tcPr marL="50800" marR="50800" marT="50800" marB="50800" anchor="ctr" horzOverflow="overflow">
                    <a:lnT w="38100">
                      <a:solidFill>
                        <a:srgbClr val="000000"/>
                      </a:solidFill>
                      <a:miter lim="400000"/>
                    </a:lnT>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2.50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2.62</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2.62</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0.18</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0.35</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0.35</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4.76</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2.11</a:t>
                      </a:r>
                    </a:p>
                  </a:txBody>
                  <a:tcPr marL="50800" marR="50800" marT="50800" marB="50800" anchor="ctr" horzOverflow="overflow"/>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22.93%</a:t>
                      </a:r>
                    </a:p>
                  </a:txBody>
                  <a:tcPr marL="50800" marR="50800" marT="50800" marB="50800" anchor="ctr" horzOverflow="overflow">
                    <a:solidFill>
                      <a:srgbClr val="306F1D">
                        <a:alpha val="13888"/>
                      </a:srgbClr>
                    </a:solidFill>
                  </a:tcPr>
                </a:tc>
                <a:tc>
                  <a:txBody>
                    <a:bodyPr/>
                    <a:lstStyle/>
                    <a:p>
                      <a:pPr defTabSz="914400"/>
                      <a:r>
                        <a:rPr sz="3200">
                          <a:solidFill>
                            <a:schemeClr val="accent5">
                              <a:lumOff val="-29866"/>
                            </a:schemeClr>
                          </a:solidFill>
                          <a:latin typeface="Basic Commercial LT W04 Light"/>
                          <a:ea typeface="Basic Commercial LT W04 Light"/>
                          <a:cs typeface="Basic Commercial LT W04 Light"/>
                          <a:sym typeface="Basic Commercial LT W04 Light"/>
                        </a:rPr>
                        <a:t>-0.14%</a:t>
                      </a:r>
                    </a:p>
                  </a:txBody>
                  <a:tcPr marL="50800" marR="50800" marT="50800" marB="50800" anchor="ctr" horzOverflow="overflow"/>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91</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~120</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~120</a:t>
                      </a:r>
                    </a:p>
                  </a:txBody>
                  <a:tcPr marL="50800" marR="50800" marT="50800" marB="50800" anchor="ctr" horzOverflow="overflow"/>
                </a:tc>
                <a:extLst>
                  <a:ext uri="{0D108BD9-81ED-4DB2-BD59-A6C34878D82A}">
                    <a16:rowId xmlns:a16="http://schemas.microsoft.com/office/drawing/2014/main" val="10007"/>
                  </a:ext>
                </a:extLst>
              </a:tr>
            </a:tbl>
          </a:graphicData>
        </a:graphic>
      </p:graphicFrame>
      <p:sp>
        <p:nvSpPr>
          <p:cNvPr id="518"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39</a:t>
            </a:fld>
            <a:endParaRPr/>
          </a:p>
        </p:txBody>
      </p:sp>
      <p:graphicFrame>
        <p:nvGraphicFramePr>
          <p:cNvPr id="519" name="Paper’s Results"/>
          <p:cNvGraphicFramePr/>
          <p:nvPr/>
        </p:nvGraphicFramePr>
        <p:xfrm>
          <a:off x="1206500" y="2850421"/>
          <a:ext cx="10680700" cy="9870442"/>
        </p:xfrm>
        <a:graphic>
          <a:graphicData uri="http://schemas.openxmlformats.org/drawingml/2006/table">
            <a:tbl>
              <a:tblPr firstRow="1" firstCol="1">
                <a:tableStyleId>{4C3C2611-4C71-4FC5-86AE-919BDF0F9419}</a:tableStyleId>
              </a:tblPr>
              <a:tblGrid>
                <a:gridCol w="2670175">
                  <a:extLst>
                    <a:ext uri="{9D8B030D-6E8A-4147-A177-3AD203B41FA5}">
                      <a16:colId xmlns:a16="http://schemas.microsoft.com/office/drawing/2014/main" val="20000"/>
                    </a:ext>
                  </a:extLst>
                </a:gridCol>
                <a:gridCol w="2670175">
                  <a:extLst>
                    <a:ext uri="{9D8B030D-6E8A-4147-A177-3AD203B41FA5}">
                      <a16:colId xmlns:a16="http://schemas.microsoft.com/office/drawing/2014/main" val="20001"/>
                    </a:ext>
                  </a:extLst>
                </a:gridCol>
                <a:gridCol w="2670175">
                  <a:extLst>
                    <a:ext uri="{9D8B030D-6E8A-4147-A177-3AD203B41FA5}">
                      <a16:colId xmlns:a16="http://schemas.microsoft.com/office/drawing/2014/main" val="20002"/>
                    </a:ext>
                  </a:extLst>
                </a:gridCol>
                <a:gridCol w="2670175">
                  <a:extLst>
                    <a:ext uri="{9D8B030D-6E8A-4147-A177-3AD203B41FA5}">
                      <a16:colId xmlns:a16="http://schemas.microsoft.com/office/drawing/2014/main" val="20003"/>
                    </a:ext>
                  </a:extLst>
                </a:gridCol>
              </a:tblGrid>
              <a:tr h="914400">
                <a:tc gridSpan="4">
                  <a:txBody>
                    <a:bodyPr/>
                    <a:lstStyle/>
                    <a:p>
                      <a:pPr defTabSz="825500">
                        <a:spcBef>
                          <a:spcPts val="2000"/>
                        </a:spcBef>
                        <a:defRPr b="0"/>
                      </a:pPr>
                      <a:r>
                        <a:rPr sz="3800">
                          <a:latin typeface="Basic Commercial LT W04 Light"/>
                          <a:ea typeface="Basic Commercial LT W04 Light"/>
                          <a:cs typeface="Basic Commercial LT W04 Light"/>
                          <a:sym typeface="Basic Commercial LT W04 Light"/>
                        </a:rPr>
                        <a:t>Paper’s Results</a:t>
                      </a:r>
                    </a:p>
                  </a:txBody>
                  <a:tcPr marL="50800" marR="50800" marT="50800" marB="50800" anchor="ctr" horzOverflow="overflow">
                    <a:lnL/>
                    <a:lnR/>
                    <a:lnT/>
                    <a:lnB w="12700">
                      <a:solidFill>
                        <a:srgbClr val="000000"/>
                      </a:solidFill>
                      <a:miter lim="400000"/>
                    </a:lnB>
                    <a:solidFill>
                      <a:srgbClr val="000000">
                        <a:alpha val="0"/>
                      </a:srgbClr>
                    </a:solidFill>
                  </a:tcPr>
                </a:tc>
                <a:tc hMerge="1">
                  <a:txBody>
                    <a:bodyPr/>
                    <a:lstStyle/>
                    <a:p>
                      <a:endParaRPr lang="en-CH"/>
                    </a:p>
                  </a:txBody>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0000"/>
                  </a:ext>
                </a:extLst>
              </a:tr>
              <a:tr h="1651000">
                <a:tc>
                  <a:txBody>
                    <a:bodyPr/>
                    <a:lstStyle/>
                    <a:p>
                      <a:pPr defTabSz="914400">
                        <a:tabLst>
                          <a:tab pos="1663700" algn="l"/>
                        </a:tabLst>
                        <a:defRPr b="0"/>
                      </a:pPr>
                      <a:r>
                        <a:rPr sz="3200" b="1">
                          <a:latin typeface="Optima"/>
                          <a:ea typeface="Optima"/>
                          <a:cs typeface="Optima"/>
                          <a:sym typeface="Optima"/>
                        </a:rPr>
                        <a:t>Model</a:t>
                      </a:r>
                    </a:p>
                  </a:txBody>
                  <a:tcPr marL="50800" marR="50800" marT="50800" marB="50800" anchor="ctr" horzOverflow="overflow">
                    <a:lnR w="12700">
                      <a:solidFill>
                        <a:srgbClr val="000000"/>
                      </a:solidFill>
                      <a:miter lim="400000"/>
                    </a:lnR>
                    <a:lnT w="12700">
                      <a:solidFill>
                        <a:srgbClr val="000000"/>
                      </a:solidFill>
                      <a:miter lim="400000"/>
                    </a:lnT>
                    <a:lnB w="38100">
                      <a:solidFill>
                        <a:srgbClr val="000000"/>
                      </a:solidFill>
                      <a:miter lim="400000"/>
                    </a:lnB>
                  </a:tcPr>
                </a:tc>
                <a:tc>
                  <a:txBody>
                    <a:bodyPr/>
                    <a:lstStyle/>
                    <a:p>
                      <a:pPr defTabSz="914400">
                        <a:tabLst>
                          <a:tab pos="1663700" algn="l"/>
                        </a:tabLst>
                      </a:pPr>
                      <a:r>
                        <a:rPr sz="3200" b="1">
                          <a:latin typeface="Optima"/>
                          <a:ea typeface="Optima"/>
                          <a:cs typeface="Optima"/>
                          <a:sym typeface="Optima"/>
                        </a:rPr>
                        <a:t>StyleGAN2</a:t>
                      </a:r>
                    </a:p>
                  </a:txBody>
                  <a:tcPr marL="50800" marR="50800" marT="50800" marB="50800" anchor="ctr" horzOverflow="overflow">
                    <a:lnL w="12700">
                      <a:solidFill>
                        <a:srgbClr val="000000"/>
                      </a:solidFill>
                      <a:miter lim="400000"/>
                    </a:lnL>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s</a:t>
                      </a:r>
                    </a:p>
                  </a:txBody>
                  <a:tcPr marL="50800" marR="50800" marT="50800" marB="50800" anchor="ctr" horzOverflow="overflow">
                    <a:lnT w="12700">
                      <a:solidFill>
                        <a:srgbClr val="000000"/>
                      </a:solidFill>
                      <a:miter lim="400000"/>
                    </a:lnT>
                    <a:lnB w="38100">
                      <a:solidFill>
                        <a:srgbClr val="000000"/>
                      </a:solidFill>
                      <a:miter lim="400000"/>
                    </a:lnB>
                  </a:tcPr>
                </a:tc>
                <a:tc>
                  <a:txBody>
                    <a:bodyPr/>
                    <a:lstStyle/>
                    <a:p>
                      <a:pPr defTabSz="914400">
                        <a:tabLst>
                          <a:tab pos="1663700" algn="l"/>
                        </a:tabLst>
                        <a:defRPr sz="3200" b="1">
                          <a:latin typeface="Optima"/>
                          <a:ea typeface="Optima"/>
                          <a:cs typeface="Optima"/>
                          <a:sym typeface="Optima"/>
                        </a:defRPr>
                      </a:pPr>
                      <a:r>
                        <a:t>GANformer</a:t>
                      </a:r>
                      <a:r>
                        <a:rPr baseline="-5999"/>
                        <a:t>d</a:t>
                      </a:r>
                    </a:p>
                  </a:txBody>
                  <a:tcPr marL="50800" marR="50800" marT="50800" marB="50800" anchor="ctr" horzOverflow="overflow">
                    <a:lnT w="12700">
                      <a:solidFill>
                        <a:srgbClr val="000000"/>
                      </a:solidFill>
                      <a:miter lim="400000"/>
                    </a:lnT>
                    <a:lnB w="38100">
                      <a:solidFill>
                        <a:srgbClr val="000000"/>
                      </a:solidFill>
                      <a:miter lim="400000"/>
                    </a:lnB>
                  </a:tcPr>
                </a:tc>
                <a:extLst>
                  <a:ext uri="{0D108BD9-81ED-4DB2-BD59-A6C34878D82A}">
                    <a16:rowId xmlns:a16="http://schemas.microsoft.com/office/drawing/2014/main" val="10001"/>
                  </a:ext>
                </a:extLst>
              </a:tr>
              <a:tr h="1143000">
                <a:tc>
                  <a:txBody>
                    <a:bodyPr/>
                    <a:lstStyle/>
                    <a:p>
                      <a:pPr defTabSz="914400">
                        <a:tabLst>
                          <a:tab pos="1663700" algn="l"/>
                        </a:tabLst>
                        <a:defRPr b="0"/>
                      </a:pPr>
                      <a:r>
                        <a:rPr sz="3200" b="1">
                          <a:latin typeface="Optima"/>
                          <a:ea typeface="Optima"/>
                          <a:cs typeface="Optima"/>
                          <a:sym typeface="Optima"/>
                        </a:rPr>
                        <a:t>FID ↓ </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11.29</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10.29</a:t>
                      </a:r>
                    </a:p>
                  </a:txBody>
                  <a:tcPr marL="50800" marR="50800" marT="50800" marB="50800" anchor="ctr" horzOverflow="overflow">
                    <a:lnT w="38100">
                      <a:solidFill>
                        <a:srgbClr val="000000"/>
                      </a:solidFill>
                      <a:miter lim="400000"/>
                    </a:lnT>
                  </a:tcPr>
                </a:tc>
                <a:tc>
                  <a:txBody>
                    <a:bodyPr/>
                    <a:lstStyle/>
                    <a:p>
                      <a:pPr defTabSz="914400"/>
                      <a:r>
                        <a:rPr sz="3200">
                          <a:latin typeface="Basic Commercial LT W04 Light"/>
                          <a:ea typeface="Basic Commercial LT W04 Light"/>
                          <a:cs typeface="Basic Commercial LT W04 Light"/>
                          <a:sym typeface="Basic Commercial LT W04 Light"/>
                        </a:rPr>
                        <a:t>7.22</a:t>
                      </a:r>
                    </a:p>
                  </a:txBody>
                  <a:tcPr marL="50800" marR="50800" marT="50800" marB="50800" anchor="ctr" horzOverflow="overflow">
                    <a:lnT w="38100">
                      <a:solidFill>
                        <a:srgbClr val="000000"/>
                      </a:solidFill>
                      <a:miter lim="400000"/>
                    </a:lnT>
                    <a:solidFill>
                      <a:srgbClr val="306F1D">
                        <a:alpha val="13888"/>
                      </a:srgbClr>
                    </a:solidFill>
                  </a:tcPr>
                </a:tc>
                <a:extLst>
                  <a:ext uri="{0D108BD9-81ED-4DB2-BD59-A6C34878D82A}">
                    <a16:rowId xmlns:a16="http://schemas.microsoft.com/office/drawing/2014/main" val="10002"/>
                  </a:ext>
                </a:extLst>
              </a:tr>
              <a:tr h="1143000">
                <a:tc>
                  <a:txBody>
                    <a:bodyPr/>
                    <a:lstStyle/>
                    <a:p>
                      <a:pPr defTabSz="914400">
                        <a:tabLst>
                          <a:tab pos="1663700" algn="l"/>
                        </a:tabLst>
                        <a:defRPr b="0"/>
                      </a:pPr>
                      <a:r>
                        <a:rPr sz="3200" b="1">
                          <a:latin typeface="Optima"/>
                          <a:ea typeface="Optima"/>
                          <a:cs typeface="Optima"/>
                          <a:sym typeface="Optima"/>
                        </a:rPr>
                        <a:t>IS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2.74</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2.82</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2.78</a:t>
                      </a:r>
                    </a:p>
                  </a:txBody>
                  <a:tcPr marL="50800" marR="50800" marT="50800" marB="50800" anchor="ctr" horzOverflow="overflow"/>
                </a:tc>
                <a:extLst>
                  <a:ext uri="{0D108BD9-81ED-4DB2-BD59-A6C34878D82A}">
                    <a16:rowId xmlns:a16="http://schemas.microsoft.com/office/drawing/2014/main" val="10003"/>
                  </a:ext>
                </a:extLst>
              </a:tr>
              <a:tr h="1143000">
                <a:tc>
                  <a:txBody>
                    <a:bodyPr/>
                    <a:lstStyle/>
                    <a:p>
                      <a:pPr defTabSz="914400">
                        <a:tabLst>
                          <a:tab pos="1663700" algn="l"/>
                        </a:tabLst>
                        <a:defRPr b="0"/>
                      </a:pPr>
                      <a:r>
                        <a:rPr sz="3200" b="1">
                          <a:latin typeface="Optima"/>
                          <a:ea typeface="Optima"/>
                          <a:cs typeface="Optima"/>
                          <a:sym typeface="Optima"/>
                        </a:rPr>
                        <a:t>Precison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52.02</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56.76</a:t>
                      </a:r>
                    </a:p>
                  </a:txBody>
                  <a:tcPr marL="50800" marR="50800" marT="50800" marB="50800" anchor="ctr" horzOverflow="overflow">
                    <a:solidFill>
                      <a:srgbClr val="306F1D">
                        <a:alpha val="13888"/>
                      </a:srgbClr>
                    </a:solidFill>
                  </a:tcPr>
                </a:tc>
                <a:tc>
                  <a:txBody>
                    <a:bodyPr/>
                    <a:lstStyle/>
                    <a:p>
                      <a:pPr defTabSz="914400"/>
                      <a:r>
                        <a:rPr sz="3200">
                          <a:latin typeface="Basic Commercial LT W04 Light"/>
                          <a:ea typeface="Basic Commercial LT W04 Light"/>
                          <a:cs typeface="Basic Commercial LT W04 Light"/>
                          <a:sym typeface="Basic Commercial LT W04 Light"/>
                        </a:rPr>
                        <a:t>55.45</a:t>
                      </a:r>
                    </a:p>
                  </a:txBody>
                  <a:tcPr marL="50800" marR="50800" marT="50800" marB="50800" anchor="ctr" horzOverflow="overflow"/>
                </a:tc>
                <a:extLst>
                  <a:ext uri="{0D108BD9-81ED-4DB2-BD59-A6C34878D82A}">
                    <a16:rowId xmlns:a16="http://schemas.microsoft.com/office/drawing/2014/main" val="10004"/>
                  </a:ext>
                </a:extLst>
              </a:tr>
              <a:tr h="1143000">
                <a:tc>
                  <a:txBody>
                    <a:bodyPr/>
                    <a:lstStyle/>
                    <a:p>
                      <a:pPr defTabSz="914400">
                        <a:tabLst>
                          <a:tab pos="1663700" algn="l"/>
                        </a:tabLst>
                        <a:defRPr b="0"/>
                      </a:pPr>
                      <a:r>
                        <a:rPr sz="3200" b="1">
                          <a:latin typeface="Optima"/>
                          <a:ea typeface="Optima"/>
                          <a:cs typeface="Optima"/>
                          <a:sym typeface="Optima"/>
                        </a:rPr>
                        <a:t>Recall ↑</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23.98</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18.21</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33.94</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5"/>
                  </a:ext>
                </a:extLst>
              </a:tr>
              <a:tr h="1590042">
                <a:tc>
                  <a:txBody>
                    <a:bodyPr/>
                    <a:lstStyle/>
                    <a:p>
                      <a:pPr defTabSz="914400">
                        <a:tabLst>
                          <a:tab pos="1663700" algn="l"/>
                        </a:tabLst>
                        <a:defRPr b="0"/>
                      </a:pPr>
                      <a:r>
                        <a:rPr sz="3200" b="1">
                          <a:latin typeface="Optima"/>
                          <a:ea typeface="Optima"/>
                          <a:cs typeface="Optima"/>
                          <a:sym typeface="Optima"/>
                        </a:rPr>
                        <a:t>FID 
Improvement
Over baseline</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0%</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8.86%</a:t>
                      </a:r>
                    </a:p>
                  </a:txBody>
                  <a:tcPr marL="50800" marR="50800" marT="50800" marB="50800" anchor="ctr" horzOverflow="overflow"/>
                </a:tc>
                <a:tc>
                  <a:txBody>
                    <a:bodyPr/>
                    <a:lstStyle/>
                    <a:p>
                      <a:pPr defTabSz="914400"/>
                      <a:r>
                        <a:rPr sz="32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rPr>
                        <a:t>36.11%</a:t>
                      </a:r>
                    </a:p>
                  </a:txBody>
                  <a:tcPr marL="50800" marR="50800" marT="50800" marB="50800" anchor="ctr" horzOverflow="overflow">
                    <a:solidFill>
                      <a:srgbClr val="306F1D">
                        <a:alpha val="13888"/>
                      </a:srgbClr>
                    </a:solidFill>
                  </a:tcPr>
                </a:tc>
                <a:extLst>
                  <a:ext uri="{0D108BD9-81ED-4DB2-BD59-A6C34878D82A}">
                    <a16:rowId xmlns:a16="http://schemas.microsoft.com/office/drawing/2014/main" val="10006"/>
                  </a:ext>
                </a:extLst>
              </a:tr>
              <a:tr h="1143000">
                <a:tc>
                  <a:txBody>
                    <a:bodyPr/>
                    <a:lstStyle/>
                    <a:p>
                      <a:pPr defTabSz="914400">
                        <a:tabLst>
                          <a:tab pos="1663700" algn="l"/>
                        </a:tabLst>
                        <a:defRPr b="0"/>
                      </a:pPr>
                      <a:r>
                        <a:rPr sz="3200" b="1">
                          <a:latin typeface="Optima"/>
                          <a:ea typeface="Optima"/>
                          <a:cs typeface="Optima"/>
                          <a:sym typeface="Optima"/>
                        </a:rPr>
                        <a:t>k-img/s</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tc>
                  <a:txBody>
                    <a:bodyPr/>
                    <a:lstStyle/>
                    <a:p>
                      <a:pPr defTabSz="914400"/>
                      <a:r>
                        <a:rPr sz="3200">
                          <a:latin typeface="Basic Commercial LT W04 Light"/>
                          <a:ea typeface="Basic Commercial LT W04 Light"/>
                          <a:cs typeface="Basic Commercial LT W04 Light"/>
                          <a:sym typeface="Basic Commercial LT W04 Light"/>
                        </a:rPr>
                        <a:t>Not given</a:t>
                      </a:r>
                    </a:p>
                  </a:txBody>
                  <a:tcPr marL="50800" marR="50800" marT="50800" marB="50800" anchor="ctr" horzOverflow="overflow"/>
                </a:tc>
                <a:extLst>
                  <a:ext uri="{0D108BD9-81ED-4DB2-BD59-A6C34878D82A}">
                    <a16:rowId xmlns:a16="http://schemas.microsoft.com/office/drawing/2014/main" val="10007"/>
                  </a:ext>
                </a:extLst>
              </a:tr>
            </a:tbl>
          </a:graphicData>
        </a:graphic>
      </p:graphicFrame>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 name="alina-grubnyak-ZiQkhI7417A-unsplash-scaled.jpg" descr="alina-grubnyak-ZiQkhI7417A-unsplash-scaled.jpg"/>
          <p:cNvPicPr>
            <a:picLocks noGrp="1" noChangeAspect="1"/>
          </p:cNvPicPr>
          <p:nvPr>
            <p:ph type="pic" idx="21"/>
          </p:nvPr>
        </p:nvPicPr>
        <p:blipFill>
          <a:blip r:embed="rId3"/>
          <a:srcRect t="7820" b="7820"/>
          <a:stretch>
            <a:fillRect/>
          </a:stretch>
        </p:blipFill>
        <p:spPr>
          <a:xfrm>
            <a:off x="0" y="0"/>
            <a:ext cx="24384000" cy="13716000"/>
          </a:xfrm>
          <a:prstGeom prst="rect">
            <a:avLst/>
          </a:prstGeom>
        </p:spPr>
      </p:pic>
      <p:sp>
        <p:nvSpPr>
          <p:cNvPr id="174" name="Background"/>
          <p:cNvSpPr txBox="1">
            <a:spLocks noGrp="1"/>
          </p:cNvSpPr>
          <p:nvPr>
            <p:ph type="title"/>
          </p:nvPr>
        </p:nvSpPr>
        <p:spPr>
          <a:prstGeom prst="rect">
            <a:avLst/>
          </a:prstGeom>
        </p:spPr>
        <p:txBody>
          <a:bodyPr/>
          <a:lstStyle/>
          <a:p>
            <a:r>
              <a:t>Background</a:t>
            </a:r>
          </a:p>
        </p:txBody>
      </p:sp>
      <p:sp>
        <p:nvSpPr>
          <p:cNvPr id="175" name="Rights to Alina Grubnyak"/>
          <p:cNvSpPr txBox="1">
            <a:spLocks noGrp="1"/>
          </p:cNvSpPr>
          <p:nvPr>
            <p:ph type="body" sz="quarter" idx="1"/>
          </p:nvPr>
        </p:nvSpPr>
        <p:spPr>
          <a:xfrm>
            <a:off x="3765979" y="11695192"/>
            <a:ext cx="5708221" cy="636979"/>
          </a:xfrm>
          <a:prstGeom prst="rect">
            <a:avLst/>
          </a:prstGeom>
        </p:spPr>
        <p:txBody>
          <a:bodyPr/>
          <a:lstStyle>
            <a:lvl1pPr algn="r">
              <a:defRPr sz="2000"/>
            </a:lvl1pPr>
          </a:lstStyle>
          <a:p>
            <a:r>
              <a:t>Rights to Alina Grubnyak</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3" name="FIDscore.pdf" descr="FIDscore.pdf"/>
          <p:cNvPicPr>
            <a:picLocks noChangeAspect="1"/>
          </p:cNvPicPr>
          <p:nvPr/>
        </p:nvPicPr>
        <p:blipFill>
          <a:blip r:embed="rId3"/>
          <a:stretch>
            <a:fillRect/>
          </a:stretch>
        </p:blipFill>
        <p:spPr>
          <a:xfrm>
            <a:off x="5467048" y="2042963"/>
            <a:ext cx="18148428" cy="10552838"/>
          </a:xfrm>
          <a:prstGeom prst="rect">
            <a:avLst/>
          </a:prstGeom>
          <a:ln w="12700">
            <a:miter lim="400000"/>
          </a:ln>
        </p:spPr>
      </p:pic>
      <p:sp>
        <p:nvSpPr>
          <p:cNvPr id="524" name="Analysis of FID scores"/>
          <p:cNvSpPr txBox="1">
            <a:spLocks noGrp="1"/>
          </p:cNvSpPr>
          <p:nvPr>
            <p:ph type="title"/>
          </p:nvPr>
        </p:nvSpPr>
        <p:spPr>
          <a:prstGeom prst="rect">
            <a:avLst/>
          </a:prstGeom>
        </p:spPr>
        <p:txBody>
          <a:bodyPr/>
          <a:lstStyle/>
          <a:p>
            <a:r>
              <a:t>Analysis of FID scores</a:t>
            </a:r>
          </a:p>
        </p:txBody>
      </p:sp>
      <p:sp>
        <p:nvSpPr>
          <p:cNvPr id="525"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40</a:t>
            </a:fld>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Generated images"/>
          <p:cNvSpPr txBox="1">
            <a:spLocks noGrp="1"/>
          </p:cNvSpPr>
          <p:nvPr>
            <p:ph type="title"/>
          </p:nvPr>
        </p:nvSpPr>
        <p:spPr>
          <a:prstGeom prst="rect">
            <a:avLst/>
          </a:prstGeom>
        </p:spPr>
        <p:txBody>
          <a:bodyPr/>
          <a:lstStyle/>
          <a:p>
            <a:r>
              <a:t>Generated images</a:t>
            </a:r>
          </a:p>
        </p:txBody>
      </p:sp>
      <p:pic>
        <p:nvPicPr>
          <p:cNvPr id="530" name="imgAll.jpeg" descr="imgAll.jpeg"/>
          <p:cNvPicPr>
            <a:picLocks noChangeAspect="1"/>
          </p:cNvPicPr>
          <p:nvPr/>
        </p:nvPicPr>
        <p:blipFill>
          <a:blip r:embed="rId3"/>
          <a:stretch>
            <a:fillRect/>
          </a:stretch>
        </p:blipFill>
        <p:spPr>
          <a:xfrm>
            <a:off x="0" y="4170782"/>
            <a:ext cx="24384001" cy="7252229"/>
          </a:xfrm>
          <a:prstGeom prst="rect">
            <a:avLst/>
          </a:prstGeom>
          <a:ln w="12700">
            <a:miter lim="400000"/>
          </a:ln>
        </p:spPr>
      </p:pic>
      <p:sp>
        <p:nvSpPr>
          <p:cNvPr id="53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41</a:t>
            </a:fld>
            <a:endParaRPr/>
          </a:p>
        </p:txBody>
      </p:sp>
      <p:sp>
        <p:nvSpPr>
          <p:cNvPr id="532" name="Line"/>
          <p:cNvSpPr/>
          <p:nvPr/>
        </p:nvSpPr>
        <p:spPr>
          <a:xfrm flipV="1">
            <a:off x="4446491" y="3978384"/>
            <a:ext cx="1" cy="7636894"/>
          </a:xfrm>
          <a:prstGeom prst="line">
            <a:avLst/>
          </a:prstGeom>
          <a:ln w="101600">
            <a:solidFill>
              <a:srgbClr val="000000"/>
            </a:solidFill>
            <a:miter lim="400000"/>
          </a:ln>
        </p:spPr>
        <p:txBody>
          <a:bodyPr lIns="50800" tIns="50800" rIns="50800" bIns="50800" anchor="ctr"/>
          <a:lstStyle/>
          <a:p>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 name="Generated images: interpolation"/>
          <p:cNvSpPr txBox="1">
            <a:spLocks noGrp="1"/>
          </p:cNvSpPr>
          <p:nvPr>
            <p:ph type="title"/>
          </p:nvPr>
        </p:nvSpPr>
        <p:spPr>
          <a:prstGeom prst="rect">
            <a:avLst/>
          </a:prstGeom>
        </p:spPr>
        <p:txBody>
          <a:bodyPr/>
          <a:lstStyle/>
          <a:p>
            <a:r>
              <a:t>Generated images: interpolation</a:t>
            </a:r>
          </a:p>
        </p:txBody>
      </p:sp>
      <p:pic>
        <p:nvPicPr>
          <p:cNvPr id="537" name="interpolation_Stylegan2_300kimg.png" descr="interpolation_Stylegan2_300kimg.png"/>
          <p:cNvPicPr>
            <a:picLocks noChangeAspect="1"/>
          </p:cNvPicPr>
          <p:nvPr/>
        </p:nvPicPr>
        <p:blipFill>
          <a:blip r:embed="rId3"/>
          <a:srcRect l="2911" r="1967" b="15125"/>
          <a:stretch>
            <a:fillRect/>
          </a:stretch>
        </p:blipFill>
        <p:spPr>
          <a:xfrm>
            <a:off x="594915" y="2587255"/>
            <a:ext cx="23194285" cy="2901226"/>
          </a:xfrm>
          <a:prstGeom prst="rect">
            <a:avLst/>
          </a:prstGeom>
          <a:ln w="12700">
            <a:miter lim="400000"/>
          </a:ln>
        </p:spPr>
      </p:pic>
      <p:pic>
        <p:nvPicPr>
          <p:cNvPr id="538" name="interpolation_GANFormer_Simplex_D_Stylegan2_300kimg.png" descr="interpolation_GANFormer_Simplex_D_Stylegan2_300kimg.png"/>
          <p:cNvPicPr>
            <a:picLocks noChangeAspect="1"/>
          </p:cNvPicPr>
          <p:nvPr/>
        </p:nvPicPr>
        <p:blipFill>
          <a:blip r:embed="rId4"/>
          <a:srcRect l="2877" r="1918" b="16483"/>
          <a:stretch>
            <a:fillRect/>
          </a:stretch>
        </p:blipFill>
        <p:spPr>
          <a:xfrm>
            <a:off x="584795" y="5999660"/>
            <a:ext cx="23214528" cy="2854781"/>
          </a:xfrm>
          <a:prstGeom prst="rect">
            <a:avLst/>
          </a:prstGeom>
          <a:ln w="12700">
            <a:miter lim="400000"/>
          </a:ln>
        </p:spPr>
      </p:pic>
      <p:sp>
        <p:nvSpPr>
          <p:cNvPr id="539" name="StyleGAN2"/>
          <p:cNvSpPr txBox="1"/>
          <p:nvPr/>
        </p:nvSpPr>
        <p:spPr>
          <a:xfrm>
            <a:off x="10832686" y="5327869"/>
            <a:ext cx="2718627"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StyleGAN2</a:t>
            </a:r>
          </a:p>
        </p:txBody>
      </p:sp>
      <p:sp>
        <p:nvSpPr>
          <p:cNvPr id="540" name="GANformer Simplex Attention with StyleGAN2 discriminator"/>
          <p:cNvSpPr txBox="1"/>
          <p:nvPr/>
        </p:nvSpPr>
        <p:spPr>
          <a:xfrm>
            <a:off x="4574986" y="8744955"/>
            <a:ext cx="15234029"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GANformer Simplex Attention with StyleGAN2 discriminator</a:t>
            </a:r>
          </a:p>
        </p:txBody>
      </p:sp>
      <p:sp>
        <p:nvSpPr>
          <p:cNvPr id="541" name="GANformer Duplex Attention with StyleGAN2 discriminator"/>
          <p:cNvSpPr txBox="1"/>
          <p:nvPr/>
        </p:nvSpPr>
        <p:spPr>
          <a:xfrm>
            <a:off x="4574986" y="12133350"/>
            <a:ext cx="15234029"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GANformer Duplex Attention with StyleGAN2 discriminator</a:t>
            </a:r>
          </a:p>
        </p:txBody>
      </p:sp>
      <p:sp>
        <p:nvSpPr>
          <p:cNvPr id="54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42</a:t>
            </a:fld>
            <a:endParaRPr/>
          </a:p>
        </p:txBody>
      </p:sp>
      <p:pic>
        <p:nvPicPr>
          <p:cNvPr id="543" name="interpolation_GANFormer_Duplex_D_Stylegan2_300kimg.png" descr="interpolation_GANFormer_Duplex_D_Stylegan2_300kimg.png"/>
          <p:cNvPicPr>
            <a:picLocks noChangeAspect="1"/>
          </p:cNvPicPr>
          <p:nvPr/>
        </p:nvPicPr>
        <p:blipFill>
          <a:blip r:embed="rId5"/>
          <a:stretch>
            <a:fillRect/>
          </a:stretch>
        </p:blipFill>
        <p:spPr>
          <a:xfrm>
            <a:off x="-1" y="9365631"/>
            <a:ext cx="24384001" cy="3418241"/>
          </a:xfrm>
          <a:prstGeom prst="rect">
            <a:avLst/>
          </a:prstGeom>
          <a:ln w="12700">
            <a:miter lim="400000"/>
          </a:ln>
        </p:spPr>
      </p:pic>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 name="Generated images (best model)"/>
          <p:cNvSpPr txBox="1">
            <a:spLocks noGrp="1"/>
          </p:cNvSpPr>
          <p:nvPr>
            <p:ph type="title"/>
          </p:nvPr>
        </p:nvSpPr>
        <p:spPr>
          <a:prstGeom prst="rect">
            <a:avLst/>
          </a:prstGeom>
        </p:spPr>
        <p:txBody>
          <a:bodyPr/>
          <a:lstStyle/>
          <a:p>
            <a:r>
              <a:t>Generated images (best model)</a:t>
            </a:r>
          </a:p>
        </p:txBody>
      </p:sp>
      <p:sp>
        <p:nvSpPr>
          <p:cNvPr id="548"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43</a:t>
            </a:fld>
            <a:endParaRPr/>
          </a:p>
        </p:txBody>
      </p:sp>
      <p:pic>
        <p:nvPicPr>
          <p:cNvPr id="549" name="ezgif-7-55078b6419bd.gif" descr="ezgif-7-55078b6419bd.gif"/>
          <p:cNvPicPr>
            <a:picLocks/>
          </p:cNvPicPr>
          <p:nvPr/>
        </p:nvPicPr>
        <p:blipFill>
          <a:blip r:embed="rId3"/>
          <a:stretch>
            <a:fillRect/>
          </a:stretch>
        </p:blipFill>
        <p:spPr>
          <a:xfrm>
            <a:off x="1333244" y="2948714"/>
            <a:ext cx="4570576" cy="4570576"/>
          </a:xfrm>
          <a:prstGeom prst="rect">
            <a:avLst/>
          </a:prstGeom>
          <a:ln w="12700">
            <a:miter lim="400000"/>
          </a:ln>
        </p:spPr>
      </p:pic>
      <p:pic>
        <p:nvPicPr>
          <p:cNvPr id="550" name="ezgif-7-0d00a7555a79.gif" descr="ezgif-7-0d00a7555a79.gif"/>
          <p:cNvPicPr>
            <a:picLocks/>
          </p:cNvPicPr>
          <p:nvPr/>
        </p:nvPicPr>
        <p:blipFill>
          <a:blip r:embed="rId4"/>
          <a:stretch>
            <a:fillRect/>
          </a:stretch>
        </p:blipFill>
        <p:spPr>
          <a:xfrm>
            <a:off x="1333244" y="7749023"/>
            <a:ext cx="4570576" cy="4570577"/>
          </a:xfrm>
          <a:prstGeom prst="rect">
            <a:avLst/>
          </a:prstGeom>
          <a:ln w="12700">
            <a:miter lim="400000"/>
          </a:ln>
        </p:spPr>
      </p:pic>
      <p:pic>
        <p:nvPicPr>
          <p:cNvPr id="551" name="ezgif-1-ecee5568db1f.gif" descr="ezgif-1-ecee5568db1f.gif"/>
          <p:cNvPicPr>
            <a:picLocks/>
          </p:cNvPicPr>
          <p:nvPr/>
        </p:nvPicPr>
        <p:blipFill>
          <a:blip r:embed="rId5"/>
          <a:stretch>
            <a:fillRect/>
          </a:stretch>
        </p:blipFill>
        <p:spPr>
          <a:xfrm>
            <a:off x="7045492" y="2995830"/>
            <a:ext cx="4559516" cy="4559516"/>
          </a:xfrm>
          <a:prstGeom prst="rect">
            <a:avLst/>
          </a:prstGeom>
          <a:ln w="12700">
            <a:miter lim="400000"/>
          </a:ln>
        </p:spPr>
      </p:pic>
      <p:pic>
        <p:nvPicPr>
          <p:cNvPr id="552" name="ezgif-1-50875be643fe.gif" descr="ezgif-1-50875be643fe.gif"/>
          <p:cNvPicPr>
            <a:picLocks/>
          </p:cNvPicPr>
          <p:nvPr/>
        </p:nvPicPr>
        <p:blipFill>
          <a:blip r:embed="rId6"/>
          <a:stretch>
            <a:fillRect/>
          </a:stretch>
        </p:blipFill>
        <p:spPr>
          <a:xfrm>
            <a:off x="7039962" y="7749023"/>
            <a:ext cx="4570576" cy="4570577"/>
          </a:xfrm>
          <a:prstGeom prst="rect">
            <a:avLst/>
          </a:prstGeom>
          <a:ln w="12700">
            <a:miter lim="400000"/>
          </a:ln>
        </p:spPr>
      </p:pic>
      <p:pic>
        <p:nvPicPr>
          <p:cNvPr id="553" name="ezgif-1-5f2e1f12951e.gif" descr="ezgif-1-5f2e1f12951e.gif"/>
          <p:cNvPicPr>
            <a:picLocks/>
          </p:cNvPicPr>
          <p:nvPr/>
        </p:nvPicPr>
        <p:blipFill>
          <a:blip r:embed="rId7"/>
          <a:stretch>
            <a:fillRect/>
          </a:stretch>
        </p:blipFill>
        <p:spPr>
          <a:xfrm>
            <a:off x="12757097" y="2981962"/>
            <a:ext cx="4559516" cy="4559516"/>
          </a:xfrm>
          <a:prstGeom prst="rect">
            <a:avLst/>
          </a:prstGeom>
          <a:ln w="12700">
            <a:miter lim="400000"/>
          </a:ln>
        </p:spPr>
      </p:pic>
      <p:pic>
        <p:nvPicPr>
          <p:cNvPr id="554" name="ezgif-1-0b4ac8ea6fa8.gif" descr="ezgif-1-0b4ac8ea6fa8.gif"/>
          <p:cNvPicPr>
            <a:picLocks/>
          </p:cNvPicPr>
          <p:nvPr/>
        </p:nvPicPr>
        <p:blipFill>
          <a:blip r:embed="rId8"/>
          <a:stretch>
            <a:fillRect/>
          </a:stretch>
        </p:blipFill>
        <p:spPr>
          <a:xfrm>
            <a:off x="12757097" y="7743285"/>
            <a:ext cx="4582054" cy="4582054"/>
          </a:xfrm>
          <a:prstGeom prst="rect">
            <a:avLst/>
          </a:prstGeom>
          <a:ln w="12700">
            <a:miter lim="400000"/>
          </a:ln>
        </p:spPr>
      </p:pic>
      <p:pic>
        <p:nvPicPr>
          <p:cNvPr id="555" name="ezgif-1-509fb3561df2.gif" descr="ezgif-1-509fb3561df2.gif"/>
          <p:cNvPicPr>
            <a:picLocks/>
          </p:cNvPicPr>
          <p:nvPr/>
        </p:nvPicPr>
        <p:blipFill>
          <a:blip r:embed="rId9"/>
          <a:stretch>
            <a:fillRect/>
          </a:stretch>
        </p:blipFill>
        <p:spPr>
          <a:xfrm>
            <a:off x="18468702" y="3017750"/>
            <a:ext cx="4582054" cy="4582053"/>
          </a:xfrm>
          <a:prstGeom prst="rect">
            <a:avLst/>
          </a:prstGeom>
          <a:ln w="12700">
            <a:miter lim="400000"/>
          </a:ln>
        </p:spPr>
      </p:pic>
      <p:pic>
        <p:nvPicPr>
          <p:cNvPr id="556" name="ezgif-1-4963cdedb00f.gif" descr="ezgif-1-4963cdedb00f.gif"/>
          <p:cNvPicPr>
            <a:picLocks/>
          </p:cNvPicPr>
          <p:nvPr/>
        </p:nvPicPr>
        <p:blipFill>
          <a:blip r:embed="rId10"/>
          <a:stretch>
            <a:fillRect/>
          </a:stretch>
        </p:blipFill>
        <p:spPr>
          <a:xfrm>
            <a:off x="18479971" y="7754553"/>
            <a:ext cx="4559516" cy="4559517"/>
          </a:xfrm>
          <a:prstGeom prst="rect">
            <a:avLst/>
          </a:prstGeom>
          <a:ln w="12700">
            <a:miter lim="400000"/>
          </a:ln>
        </p:spPr>
      </p:pic>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tyle mixing"/>
          <p:cNvSpPr txBox="1">
            <a:spLocks noGrp="1"/>
          </p:cNvSpPr>
          <p:nvPr>
            <p:ph type="title"/>
          </p:nvPr>
        </p:nvSpPr>
        <p:spPr>
          <a:prstGeom prst="rect">
            <a:avLst/>
          </a:prstGeom>
        </p:spPr>
        <p:txBody>
          <a:bodyPr/>
          <a:lstStyle/>
          <a:p>
            <a:r>
              <a:t>Style mixing</a:t>
            </a:r>
          </a:p>
        </p:txBody>
      </p:sp>
      <p:sp>
        <p:nvSpPr>
          <p:cNvPr id="561" name="GANformer Simplex Attention with StyleGAN2 discriminato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GANformer Simplex Attention with StyleGAN2 discriminator</a:t>
            </a:r>
          </a:p>
        </p:txBody>
      </p:sp>
      <p:pic>
        <p:nvPicPr>
          <p:cNvPr id="562" name="ezgif-2-5157d9dde203.gif" descr="ezgif-2-5157d9dde203.gif"/>
          <p:cNvPicPr>
            <a:picLocks/>
          </p:cNvPicPr>
          <p:nvPr/>
        </p:nvPicPr>
        <p:blipFill>
          <a:blip r:embed="rId5"/>
          <a:stretch>
            <a:fillRect/>
          </a:stretch>
        </p:blipFill>
        <p:spPr>
          <a:xfrm>
            <a:off x="103362" y="3895398"/>
            <a:ext cx="8202445" cy="4101223"/>
          </a:xfrm>
          <a:prstGeom prst="rect">
            <a:avLst/>
          </a:prstGeom>
          <a:ln w="12700">
            <a:miter lim="400000"/>
          </a:ln>
        </p:spPr>
      </p:pic>
      <p:pic>
        <p:nvPicPr>
          <p:cNvPr id="563" name="ezgif-2-c3483a304a24.gif" descr="ezgif-2-c3483a304a24.gif"/>
          <p:cNvPicPr>
            <a:picLocks/>
          </p:cNvPicPr>
          <p:nvPr/>
        </p:nvPicPr>
        <p:blipFill>
          <a:blip r:embed="rId6"/>
          <a:stretch>
            <a:fillRect/>
          </a:stretch>
        </p:blipFill>
        <p:spPr>
          <a:xfrm>
            <a:off x="103362" y="8511512"/>
            <a:ext cx="8202445" cy="4101223"/>
          </a:xfrm>
          <a:prstGeom prst="rect">
            <a:avLst/>
          </a:prstGeom>
          <a:ln w="12700">
            <a:miter lim="400000"/>
          </a:ln>
        </p:spPr>
      </p:pic>
      <p:pic>
        <p:nvPicPr>
          <p:cNvPr id="564" name="movie (14).mp4" descr="movie (14).mp4"/>
          <p:cNvPicPr>
            <a:picLocks/>
          </p:cNvPicPr>
          <p:nvPr>
            <a:videoFile r:link="rId2"/>
            <p:extLst>
              <p:ext uri="{DAA4B4D4-6D71-4841-9C94-3DE7FCFB9230}">
                <p14:media xmlns:p14="http://schemas.microsoft.com/office/powerpoint/2010/main" r:embed="rId1"/>
              </p:ext>
            </p:extLst>
          </p:nvPr>
        </p:nvPicPr>
        <p:blipFill>
          <a:blip r:embed="rId7"/>
          <a:stretch>
            <a:fillRect/>
          </a:stretch>
        </p:blipFill>
        <p:spPr>
          <a:xfrm>
            <a:off x="12037118" y="3869882"/>
            <a:ext cx="8202446" cy="4101223"/>
          </a:xfrm>
          <a:prstGeom prst="rect">
            <a:avLst/>
          </a:prstGeom>
          <a:ln w="12700">
            <a:miter lim="400000"/>
          </a:ln>
        </p:spPr>
      </p:pic>
      <p:pic>
        <p:nvPicPr>
          <p:cNvPr id="565" name="ezgif-2-e21584be0422.gif" descr="ezgif-2-e21584be0422.gif"/>
          <p:cNvPicPr>
            <a:picLocks/>
          </p:cNvPicPr>
          <p:nvPr/>
        </p:nvPicPr>
        <p:blipFill>
          <a:blip r:embed="rId8"/>
          <a:stretch>
            <a:fillRect/>
          </a:stretch>
        </p:blipFill>
        <p:spPr>
          <a:xfrm>
            <a:off x="12037118" y="8485996"/>
            <a:ext cx="8202446" cy="4101223"/>
          </a:xfrm>
          <a:prstGeom prst="rect">
            <a:avLst/>
          </a:prstGeom>
          <a:ln w="12700">
            <a:miter lim="400000"/>
          </a:ln>
        </p:spPr>
      </p:pic>
      <p:grpSp>
        <p:nvGrpSpPr>
          <p:cNvPr id="568" name="Schermata 2021-12-13 alle 16.30.30.png"/>
          <p:cNvGrpSpPr/>
          <p:nvPr/>
        </p:nvGrpSpPr>
        <p:grpSpPr>
          <a:xfrm>
            <a:off x="20322480" y="4160147"/>
            <a:ext cx="3958157" cy="4101224"/>
            <a:chOff x="0" y="0"/>
            <a:chExt cx="3958156" cy="4101222"/>
          </a:xfrm>
        </p:grpSpPr>
        <p:pic>
          <p:nvPicPr>
            <p:cNvPr id="567" name="Schermata 2021-12-13 alle 16.30.30.png" descr="Schermata 2021-12-13 alle 16.30.30.png"/>
            <p:cNvPicPr>
              <a:picLocks noChangeAspect="1"/>
            </p:cNvPicPr>
            <p:nvPr/>
          </p:nvPicPr>
          <p:blipFill>
            <a:blip r:embed="rId9"/>
            <a:stretch>
              <a:fillRect/>
            </a:stretch>
          </p:blipFill>
          <p:spPr>
            <a:xfrm>
              <a:off x="215900" y="139700"/>
              <a:ext cx="3526357" cy="3542423"/>
            </a:xfrm>
            <a:prstGeom prst="rect">
              <a:avLst/>
            </a:prstGeom>
            <a:ln>
              <a:noFill/>
            </a:ln>
            <a:effectLst/>
          </p:spPr>
        </p:pic>
        <p:pic>
          <p:nvPicPr>
            <p:cNvPr id="566" name="Schermata 2021-12-13 alle 16.30.30.png" descr="Schermata 2021-12-13 alle 16.30.30.png"/>
            <p:cNvPicPr>
              <a:picLocks/>
            </p:cNvPicPr>
            <p:nvPr/>
          </p:nvPicPr>
          <p:blipFill>
            <a:blip r:embed="rId10"/>
            <a:stretch>
              <a:fillRect/>
            </a:stretch>
          </p:blipFill>
          <p:spPr>
            <a:xfrm>
              <a:off x="0" y="0"/>
              <a:ext cx="3958157" cy="4101223"/>
            </a:xfrm>
            <a:prstGeom prst="rect">
              <a:avLst/>
            </a:prstGeom>
            <a:effectLst/>
          </p:spPr>
        </p:pic>
      </p:grpSp>
      <p:grpSp>
        <p:nvGrpSpPr>
          <p:cNvPr id="571" name="Schermata 2021-12-13 alle 16.30.27.png"/>
          <p:cNvGrpSpPr/>
          <p:nvPr/>
        </p:nvGrpSpPr>
        <p:grpSpPr>
          <a:xfrm>
            <a:off x="20322480" y="8781914"/>
            <a:ext cx="3958158" cy="4101223"/>
            <a:chOff x="0" y="0"/>
            <a:chExt cx="3958156" cy="4101222"/>
          </a:xfrm>
        </p:grpSpPr>
        <p:pic>
          <p:nvPicPr>
            <p:cNvPr id="570" name="Schermata 2021-12-13 alle 16.30.27.png" descr="Schermata 2021-12-13 alle 16.30.27.png"/>
            <p:cNvPicPr>
              <a:picLocks noChangeAspect="1"/>
            </p:cNvPicPr>
            <p:nvPr/>
          </p:nvPicPr>
          <p:blipFill>
            <a:blip r:embed="rId11"/>
            <a:stretch>
              <a:fillRect/>
            </a:stretch>
          </p:blipFill>
          <p:spPr>
            <a:xfrm>
              <a:off x="215900" y="139700"/>
              <a:ext cx="3526357" cy="3542423"/>
            </a:xfrm>
            <a:prstGeom prst="rect">
              <a:avLst/>
            </a:prstGeom>
            <a:ln>
              <a:noFill/>
            </a:ln>
            <a:effectLst/>
          </p:spPr>
        </p:pic>
        <p:pic>
          <p:nvPicPr>
            <p:cNvPr id="569" name="Schermata 2021-12-13 alle 16.30.27.png" descr="Schermata 2021-12-13 alle 16.30.27.png"/>
            <p:cNvPicPr>
              <a:picLocks/>
            </p:cNvPicPr>
            <p:nvPr/>
          </p:nvPicPr>
          <p:blipFill>
            <a:blip r:embed="rId10"/>
            <a:stretch>
              <a:fillRect/>
            </a:stretch>
          </p:blipFill>
          <p:spPr>
            <a:xfrm>
              <a:off x="0" y="0"/>
              <a:ext cx="3958157" cy="4101223"/>
            </a:xfrm>
            <a:prstGeom prst="rect">
              <a:avLst/>
            </a:prstGeom>
            <a:effectLst/>
          </p:spPr>
        </p:pic>
      </p:grpSp>
      <p:grpSp>
        <p:nvGrpSpPr>
          <p:cNvPr id="574" name="Schermata 2021-12-13 alle 16.30.18.png"/>
          <p:cNvGrpSpPr/>
          <p:nvPr/>
        </p:nvGrpSpPr>
        <p:grpSpPr>
          <a:xfrm>
            <a:off x="8466965" y="4160147"/>
            <a:ext cx="3958157" cy="4101223"/>
            <a:chOff x="0" y="0"/>
            <a:chExt cx="3958156" cy="4101222"/>
          </a:xfrm>
        </p:grpSpPr>
        <p:pic>
          <p:nvPicPr>
            <p:cNvPr id="573" name="Schermata 2021-12-13 alle 16.30.18.png" descr="Schermata 2021-12-13 alle 16.30.18.png"/>
            <p:cNvPicPr>
              <a:picLocks noChangeAspect="1"/>
            </p:cNvPicPr>
            <p:nvPr/>
          </p:nvPicPr>
          <p:blipFill>
            <a:blip r:embed="rId12"/>
            <a:stretch>
              <a:fillRect/>
            </a:stretch>
          </p:blipFill>
          <p:spPr>
            <a:xfrm>
              <a:off x="215900" y="139700"/>
              <a:ext cx="3526357" cy="3542423"/>
            </a:xfrm>
            <a:prstGeom prst="rect">
              <a:avLst/>
            </a:prstGeom>
            <a:ln>
              <a:noFill/>
            </a:ln>
            <a:effectLst/>
          </p:spPr>
        </p:pic>
        <p:pic>
          <p:nvPicPr>
            <p:cNvPr id="572" name="Schermata 2021-12-13 alle 16.30.18.png" descr="Schermata 2021-12-13 alle 16.30.18.png"/>
            <p:cNvPicPr>
              <a:picLocks/>
            </p:cNvPicPr>
            <p:nvPr/>
          </p:nvPicPr>
          <p:blipFill>
            <a:blip r:embed="rId10"/>
            <a:stretch>
              <a:fillRect/>
            </a:stretch>
          </p:blipFill>
          <p:spPr>
            <a:xfrm>
              <a:off x="0" y="0"/>
              <a:ext cx="3958157" cy="4101223"/>
            </a:xfrm>
            <a:prstGeom prst="rect">
              <a:avLst/>
            </a:prstGeom>
            <a:effectLst/>
          </p:spPr>
        </p:pic>
      </p:grpSp>
      <p:grpSp>
        <p:nvGrpSpPr>
          <p:cNvPr id="577" name="Schermata 2021-12-13 alle 16.30.22.png"/>
          <p:cNvGrpSpPr/>
          <p:nvPr/>
        </p:nvGrpSpPr>
        <p:grpSpPr>
          <a:xfrm>
            <a:off x="8466965" y="8781914"/>
            <a:ext cx="3958157" cy="4101223"/>
            <a:chOff x="0" y="0"/>
            <a:chExt cx="3958156" cy="4101222"/>
          </a:xfrm>
        </p:grpSpPr>
        <p:pic>
          <p:nvPicPr>
            <p:cNvPr id="576" name="Schermata 2021-12-13 alle 16.30.22.png" descr="Schermata 2021-12-13 alle 16.30.22.png"/>
            <p:cNvPicPr>
              <a:picLocks noChangeAspect="1"/>
            </p:cNvPicPr>
            <p:nvPr/>
          </p:nvPicPr>
          <p:blipFill>
            <a:blip r:embed="rId13"/>
            <a:stretch>
              <a:fillRect/>
            </a:stretch>
          </p:blipFill>
          <p:spPr>
            <a:xfrm>
              <a:off x="215900" y="139700"/>
              <a:ext cx="3526357" cy="3542423"/>
            </a:xfrm>
            <a:prstGeom prst="rect">
              <a:avLst/>
            </a:prstGeom>
            <a:ln>
              <a:noFill/>
            </a:ln>
            <a:effectLst/>
          </p:spPr>
        </p:pic>
        <p:pic>
          <p:nvPicPr>
            <p:cNvPr id="575" name="Schermata 2021-12-13 alle 16.30.22.png" descr="Schermata 2021-12-13 alle 16.30.22.png"/>
            <p:cNvPicPr>
              <a:picLocks/>
            </p:cNvPicPr>
            <p:nvPr/>
          </p:nvPicPr>
          <p:blipFill>
            <a:blip r:embed="rId10"/>
            <a:stretch>
              <a:fillRect/>
            </a:stretch>
          </p:blipFill>
          <p:spPr>
            <a:xfrm>
              <a:off x="0" y="0"/>
              <a:ext cx="3958157" cy="4101223"/>
            </a:xfrm>
            <a:prstGeom prst="rect">
              <a:avLst/>
            </a:prstGeom>
            <a:effectLst/>
          </p:spPr>
        </p:pic>
      </p:grpSp>
      <p:sp>
        <p:nvSpPr>
          <p:cNvPr id="578" name="Line"/>
          <p:cNvSpPr/>
          <p:nvPr/>
        </p:nvSpPr>
        <p:spPr>
          <a:xfrm>
            <a:off x="7541022" y="5920494"/>
            <a:ext cx="875764" cy="1"/>
          </a:xfrm>
          <a:prstGeom prst="line">
            <a:avLst/>
          </a:prstGeom>
          <a:ln w="127000">
            <a:solidFill>
              <a:srgbClr val="000000"/>
            </a:solidFill>
            <a:miter lim="400000"/>
            <a:tailEnd type="triangle"/>
          </a:ln>
        </p:spPr>
        <p:txBody>
          <a:bodyPr lIns="50800" tIns="50800" rIns="50800" bIns="50800" anchor="ctr"/>
          <a:lstStyle/>
          <a:p>
            <a:endParaRPr/>
          </a:p>
        </p:txBody>
      </p:sp>
      <p:sp>
        <p:nvSpPr>
          <p:cNvPr id="579" name="Line"/>
          <p:cNvSpPr/>
          <p:nvPr/>
        </p:nvSpPr>
        <p:spPr>
          <a:xfrm>
            <a:off x="19449698" y="5946009"/>
            <a:ext cx="875764" cy="1"/>
          </a:xfrm>
          <a:prstGeom prst="line">
            <a:avLst/>
          </a:prstGeom>
          <a:ln w="127000">
            <a:solidFill>
              <a:srgbClr val="000000"/>
            </a:solidFill>
            <a:miter lim="400000"/>
            <a:tailEnd type="triangle"/>
          </a:ln>
        </p:spPr>
        <p:txBody>
          <a:bodyPr lIns="50800" tIns="50800" rIns="50800" bIns="50800" anchor="ctr"/>
          <a:lstStyle/>
          <a:p>
            <a:endParaRPr/>
          </a:p>
        </p:txBody>
      </p:sp>
      <p:sp>
        <p:nvSpPr>
          <p:cNvPr id="580" name="Line"/>
          <p:cNvSpPr/>
          <p:nvPr/>
        </p:nvSpPr>
        <p:spPr>
          <a:xfrm>
            <a:off x="19449698" y="10587639"/>
            <a:ext cx="875764" cy="1"/>
          </a:xfrm>
          <a:prstGeom prst="line">
            <a:avLst/>
          </a:prstGeom>
          <a:ln w="127000">
            <a:solidFill>
              <a:srgbClr val="000000"/>
            </a:solidFill>
            <a:miter lim="400000"/>
            <a:tailEnd type="triangle"/>
          </a:ln>
        </p:spPr>
        <p:txBody>
          <a:bodyPr lIns="50800" tIns="50800" rIns="50800" bIns="50800" anchor="ctr"/>
          <a:lstStyle/>
          <a:p>
            <a:endParaRPr/>
          </a:p>
        </p:txBody>
      </p:sp>
      <p:sp>
        <p:nvSpPr>
          <p:cNvPr id="581" name="Line"/>
          <p:cNvSpPr/>
          <p:nvPr/>
        </p:nvSpPr>
        <p:spPr>
          <a:xfrm>
            <a:off x="7541022" y="10587639"/>
            <a:ext cx="875764" cy="1"/>
          </a:xfrm>
          <a:prstGeom prst="line">
            <a:avLst/>
          </a:prstGeom>
          <a:ln w="127000">
            <a:solidFill>
              <a:srgbClr val="000000"/>
            </a:solidFill>
            <a:miter lim="400000"/>
            <a:tailEnd type="triangle"/>
          </a:ln>
        </p:spPr>
        <p:txBody>
          <a:bodyPr lIns="50800" tIns="50800" rIns="50800" bIns="50800" anchor="ctr"/>
          <a:lstStyle/>
          <a:p>
            <a:endParaRPr/>
          </a:p>
        </p:txBody>
      </p:sp>
      <p:sp>
        <p:nvSpPr>
          <p:cNvPr id="58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44</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56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74"/>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568"/>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4" nodeType="afterEffect">
                                  <p:stCondLst>
                                    <p:cond delay="0"/>
                                  </p:stCondLst>
                                  <p:iterate>
                                    <p:tmAbs val="0"/>
                                  </p:iterate>
                                  <p:childTnLst>
                                    <p:set>
                                      <p:cBhvr>
                                        <p:cTn id="16" fill="hold"/>
                                        <p:tgtEl>
                                          <p:spTgt spid="577"/>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571"/>
                                        </p:tgtEl>
                                        <p:attrNameLst>
                                          <p:attrName>style.visibility</p:attrName>
                                        </p:attrNameLst>
                                      </p:cBhvr>
                                      <p:to>
                                        <p:strVal val="visible"/>
                                      </p:to>
                                    </p:set>
                                  </p:childTnLst>
                                </p:cTn>
                              </p:par>
                            </p:childTnLst>
                          </p:cTn>
                        </p:par>
                        <p:par>
                          <p:cTn id="20" fill="hold">
                            <p:stCondLst>
                              <p:cond delay="0"/>
                            </p:stCondLst>
                            <p:childTnLst>
                              <p:par>
                                <p:cTn id="21" presetID="9" presetClass="entr" fill="hold" grpId="6" nodeType="afterEffect">
                                  <p:stCondLst>
                                    <p:cond delay="0"/>
                                  </p:stCondLst>
                                  <p:iterate>
                                    <p:tmAbs val="0"/>
                                  </p:iterate>
                                  <p:childTnLst>
                                    <p:set>
                                      <p:cBhvr>
                                        <p:cTn id="22" fill="hold"/>
                                        <p:tgtEl>
                                          <p:spTgt spid="578"/>
                                        </p:tgtEl>
                                        <p:attrNameLst>
                                          <p:attrName>style.visibility</p:attrName>
                                        </p:attrNameLst>
                                      </p:cBhvr>
                                      <p:to>
                                        <p:strVal val="visible"/>
                                      </p:to>
                                    </p:set>
                                    <p:animEffect transition="in" filter="dissolve">
                                      <p:cBhvr>
                                        <p:cTn id="23" dur="1000"/>
                                        <p:tgtEl>
                                          <p:spTgt spid="578"/>
                                        </p:tgtEl>
                                      </p:cBhvr>
                                    </p:animEffect>
                                  </p:childTnLst>
                                </p:cTn>
                              </p:par>
                            </p:childTnLst>
                          </p:cTn>
                        </p:par>
                        <p:par>
                          <p:cTn id="24" fill="hold">
                            <p:stCondLst>
                              <p:cond delay="1000"/>
                            </p:stCondLst>
                            <p:childTnLst>
                              <p:par>
                                <p:cTn id="25" presetID="9" presetClass="entr" fill="hold" grpId="7" nodeType="afterEffect">
                                  <p:stCondLst>
                                    <p:cond delay="0"/>
                                  </p:stCondLst>
                                  <p:iterate>
                                    <p:tmAbs val="0"/>
                                  </p:iterate>
                                  <p:childTnLst>
                                    <p:set>
                                      <p:cBhvr>
                                        <p:cTn id="26" fill="hold"/>
                                        <p:tgtEl>
                                          <p:spTgt spid="579"/>
                                        </p:tgtEl>
                                        <p:attrNameLst>
                                          <p:attrName>style.visibility</p:attrName>
                                        </p:attrNameLst>
                                      </p:cBhvr>
                                      <p:to>
                                        <p:strVal val="visible"/>
                                      </p:to>
                                    </p:set>
                                    <p:animEffect transition="in" filter="dissolve">
                                      <p:cBhvr>
                                        <p:cTn id="27" dur="1000"/>
                                        <p:tgtEl>
                                          <p:spTgt spid="579"/>
                                        </p:tgtEl>
                                      </p:cBhvr>
                                    </p:animEffect>
                                  </p:childTnLst>
                                </p:cTn>
                              </p:par>
                            </p:childTnLst>
                          </p:cTn>
                        </p:par>
                        <p:par>
                          <p:cTn id="28" fill="hold">
                            <p:stCondLst>
                              <p:cond delay="2000"/>
                            </p:stCondLst>
                            <p:childTnLst>
                              <p:par>
                                <p:cTn id="29" presetID="9" presetClass="entr" fill="hold" grpId="8" nodeType="afterEffect">
                                  <p:stCondLst>
                                    <p:cond delay="0"/>
                                  </p:stCondLst>
                                  <p:iterate>
                                    <p:tmAbs val="0"/>
                                  </p:iterate>
                                  <p:childTnLst>
                                    <p:set>
                                      <p:cBhvr>
                                        <p:cTn id="30" fill="hold"/>
                                        <p:tgtEl>
                                          <p:spTgt spid="580"/>
                                        </p:tgtEl>
                                        <p:attrNameLst>
                                          <p:attrName>style.visibility</p:attrName>
                                        </p:attrNameLst>
                                      </p:cBhvr>
                                      <p:to>
                                        <p:strVal val="visible"/>
                                      </p:to>
                                    </p:set>
                                    <p:animEffect transition="in" filter="dissolve">
                                      <p:cBhvr>
                                        <p:cTn id="31" dur="1000"/>
                                        <p:tgtEl>
                                          <p:spTgt spid="580"/>
                                        </p:tgtEl>
                                      </p:cBhvr>
                                    </p:animEffect>
                                  </p:childTnLst>
                                </p:cTn>
                              </p:par>
                            </p:childTnLst>
                          </p:cTn>
                        </p:par>
                        <p:par>
                          <p:cTn id="32" fill="hold">
                            <p:stCondLst>
                              <p:cond delay="3000"/>
                            </p:stCondLst>
                            <p:childTnLst>
                              <p:par>
                                <p:cTn id="33" presetID="9" presetClass="entr" fill="hold" grpId="9" nodeType="afterEffect">
                                  <p:stCondLst>
                                    <p:cond delay="0"/>
                                  </p:stCondLst>
                                  <p:iterate>
                                    <p:tmAbs val="0"/>
                                  </p:iterate>
                                  <p:childTnLst>
                                    <p:set>
                                      <p:cBhvr>
                                        <p:cTn id="34" fill="hold"/>
                                        <p:tgtEl>
                                          <p:spTgt spid="581"/>
                                        </p:tgtEl>
                                        <p:attrNameLst>
                                          <p:attrName>style.visibility</p:attrName>
                                        </p:attrNameLst>
                                      </p:cBhvr>
                                      <p:to>
                                        <p:strVal val="visible"/>
                                      </p:to>
                                    </p:set>
                                    <p:animEffect transition="in" filter="dissolve">
                                      <p:cBhvr>
                                        <p:cTn id="35" dur="1000"/>
                                        <p:tgtEl>
                                          <p:spTgt spid="581"/>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36" fill="hold" display="0">
                  <p:stCondLst>
                    <p:cond delay="indefinite"/>
                  </p:stCondLst>
                </p:cTn>
                <p:tgtEl>
                  <p:spTgt spid="564"/>
                </p:tgtEl>
              </p:cMediaNode>
            </p:video>
            <p:seq concurrent="1" prevAc="none" nextAc="seek">
              <p:cTn id="37" restart="whenNotActive" fill="hold" evtFilter="cancelBubble" nodeType="interactiveSeq">
                <p:stCondLst>
                  <p:cond evt="onClick" delay="0">
                    <p:tgtEl>
                      <p:spTgt spid="564"/>
                    </p:tgtEl>
                  </p:cond>
                </p:stCondLst>
                <p:endSync evt="end" delay="0">
                  <p:rtn val="all"/>
                </p:endSync>
                <p:childTnLst>
                  <p:par>
                    <p:cTn id="38" fill="hold">
                      <p:stCondLst>
                        <p:cond delay="0"/>
                      </p:stCondLst>
                      <p:childTnLst>
                        <p:par>
                          <p:cTn id="39" fill="hold">
                            <p:stCondLst>
                              <p:cond delay="0"/>
                            </p:stCondLst>
                            <p:childTnLst>
                              <p:par>
                                <p:cTn id="40" presetID="2" presetClass="mediacall" presetSubtype="0" fill="hold" nodeType="clickEffect">
                                  <p:stCondLst>
                                    <p:cond delay="0"/>
                                  </p:stCondLst>
                                  <p:childTnLst>
                                    <p:cmd type="call" cmd="togglePause">
                                      <p:cBhvr>
                                        <p:cTn id="41" dur="1" fill="hold"/>
                                        <p:tgtEl>
                                          <p:spTgt spid="564"/>
                                        </p:tgtEl>
                                      </p:cBhvr>
                                    </p:cmd>
                                  </p:childTnLst>
                                </p:cTn>
                              </p:par>
                            </p:childTnLst>
                          </p:cTn>
                        </p:par>
                      </p:childTnLst>
                    </p:cTn>
                  </p:par>
                </p:childTnLst>
              </p:cTn>
              <p:nextCondLst>
                <p:cond evt="onClick" delay="0">
                  <p:tgtEl>
                    <p:spTgt spid="564"/>
                  </p:tgtEl>
                </p:cond>
              </p:nextCondLst>
            </p:seq>
          </p:childTnLst>
        </p:cTn>
      </p:par>
    </p:tnLst>
    <p:bldLst>
      <p:bldP spid="568" grpId="3" animBg="1" advAuto="0"/>
      <p:bldP spid="571" grpId="5" animBg="1" advAuto="0"/>
      <p:bldP spid="574" grpId="2" animBg="1" advAuto="0"/>
      <p:bldP spid="577" grpId="4" animBg="1" advAuto="0"/>
      <p:bldP spid="578" grpId="6" animBg="1" advAuto="0"/>
      <p:bldP spid="579" grpId="7" animBg="1" advAuto="0"/>
      <p:bldP spid="580" grpId="8" animBg="1" advAuto="0"/>
      <p:bldP spid="581" grpId="9" animBg="1" advAuto="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6" name="fakes_init.png" descr="fakes_init.png"/>
          <p:cNvPicPr>
            <a:picLocks noChangeAspect="1"/>
          </p:cNvPicPr>
          <p:nvPr/>
        </p:nvPicPr>
        <p:blipFill>
          <a:blip r:embed="rId2"/>
          <a:stretch>
            <a:fillRect/>
          </a:stretch>
        </p:blipFill>
        <p:spPr>
          <a:xfrm>
            <a:off x="42693" y="110354"/>
            <a:ext cx="13495292" cy="13495292"/>
          </a:xfrm>
          <a:prstGeom prst="rect">
            <a:avLst/>
          </a:prstGeom>
          <a:ln w="12700">
            <a:miter lim="400000"/>
          </a:ln>
        </p:spPr>
      </p:pic>
      <p:pic>
        <p:nvPicPr>
          <p:cNvPr id="587" name="fakes_init.png" descr="fakes_init.png"/>
          <p:cNvPicPr>
            <a:picLocks noChangeAspect="1"/>
          </p:cNvPicPr>
          <p:nvPr/>
        </p:nvPicPr>
        <p:blipFill>
          <a:blip r:embed="rId2"/>
          <a:srcRect r="19596"/>
          <a:stretch>
            <a:fillRect/>
          </a:stretch>
        </p:blipFill>
        <p:spPr>
          <a:xfrm>
            <a:off x="13519872" y="110354"/>
            <a:ext cx="10850705" cy="13495292"/>
          </a:xfrm>
          <a:prstGeom prst="rect">
            <a:avLst/>
          </a:prstGeom>
          <a:ln w="12700">
            <a:miter lim="400000"/>
          </a:ln>
        </p:spPr>
      </p:pic>
      <p:sp>
        <p:nvSpPr>
          <p:cNvPr id="588" name="CONCLUSIONS"/>
          <p:cNvSpPr txBox="1"/>
          <p:nvPr/>
        </p:nvSpPr>
        <p:spPr>
          <a:xfrm>
            <a:off x="-24708" y="10715840"/>
            <a:ext cx="24818087" cy="3290675"/>
          </a:xfrm>
          <a:prstGeom prst="rect">
            <a:avLst/>
          </a:prstGeom>
          <a:solidFill>
            <a:srgbClr val="232323">
              <a:alpha val="76955"/>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lvl="1" algn="l">
              <a:lnSpc>
                <a:spcPct val="80000"/>
              </a:lnSpc>
              <a:defRPr sz="11600" b="1" spc="-232">
                <a:solidFill>
                  <a:srgbClr val="FFFFFF"/>
                </a:solidFill>
              </a:defRPr>
            </a:pPr>
            <a:r>
              <a:t>CONCLUSIONS</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 name="Conclusion"/>
          <p:cNvSpPr txBox="1">
            <a:spLocks noGrp="1"/>
          </p:cNvSpPr>
          <p:nvPr>
            <p:ph type="title"/>
          </p:nvPr>
        </p:nvSpPr>
        <p:spPr>
          <a:prstGeom prst="rect">
            <a:avLst/>
          </a:prstGeom>
        </p:spPr>
        <p:txBody>
          <a:bodyPr/>
          <a:lstStyle/>
          <a:p>
            <a:r>
              <a:t>Conclusion </a:t>
            </a:r>
          </a:p>
        </p:txBody>
      </p:sp>
      <p:sp>
        <p:nvSpPr>
          <p:cNvPr id="591" name="Reduced depth of our experiments:…"/>
          <p:cNvSpPr txBox="1">
            <a:spLocks noGrp="1"/>
          </p:cNvSpPr>
          <p:nvPr>
            <p:ph type="body" idx="1"/>
          </p:nvPr>
        </p:nvSpPr>
        <p:spPr>
          <a:xfrm>
            <a:off x="1206500" y="2870533"/>
            <a:ext cx="21971000" cy="10038002"/>
          </a:xfrm>
          <a:prstGeom prst="rect">
            <a:avLst/>
          </a:prstGeom>
        </p:spPr>
        <p:txBody>
          <a:bodyPr/>
          <a:lstStyle/>
          <a:p>
            <a:pPr marL="382905" indent="-382905" defTabSz="1633687">
              <a:spcBef>
                <a:spcPts val="3000"/>
              </a:spcBef>
              <a:defRPr sz="3015"/>
            </a:pPr>
            <a:r>
              <a:t>Reduced depth of our experiments:</a:t>
            </a:r>
          </a:p>
          <a:p>
            <a:pPr marL="1004062" lvl="1" indent="-595630" defTabSz="1633687">
              <a:spcBef>
                <a:spcPts val="3000"/>
              </a:spcBef>
              <a:buChar char="➡"/>
              <a:defRPr sz="3015"/>
            </a:pPr>
            <a:r>
              <a:t>Smaller and different dataset</a:t>
            </a:r>
          </a:p>
          <a:p>
            <a:pPr marL="1004062" lvl="1" indent="-595630" defTabSz="1633687">
              <a:spcBef>
                <a:spcPts val="3000"/>
              </a:spcBef>
              <a:buChar char="➡"/>
              <a:defRPr sz="3015"/>
            </a:pPr>
            <a:r>
              <a:t>Discard four out of the five baselines</a:t>
            </a:r>
          </a:p>
          <a:p>
            <a:pPr marL="1004062" lvl="1" indent="-595630" defTabSz="1633687">
              <a:spcBef>
                <a:spcPts val="3000"/>
              </a:spcBef>
              <a:buChar char="➡"/>
              <a:defRPr sz="3015"/>
            </a:pPr>
            <a:r>
              <a:t>Used models: StyleGAN2 and GANformer (Duplex and Simplex attention) </a:t>
            </a:r>
          </a:p>
          <a:p>
            <a:pPr marL="382905" indent="-382905" defTabSz="1633687">
              <a:spcBef>
                <a:spcPts val="3000"/>
              </a:spcBef>
              <a:defRPr sz="3015"/>
            </a:pPr>
            <a:r>
              <a:t>Google Colab Pro compatible version of the authors code to run (54 hours total)</a:t>
            </a:r>
          </a:p>
          <a:p>
            <a:pPr marL="382905" indent="-382905" defTabSz="1633687">
              <a:spcBef>
                <a:spcPts val="3000"/>
              </a:spcBef>
              <a:defRPr sz="3015"/>
            </a:pPr>
            <a:r>
              <a:t>Misleading paper claims and discrepancies w.r.t. code:</a:t>
            </a:r>
          </a:p>
          <a:p>
            <a:pPr marL="791337" lvl="1" indent="-382905" defTabSz="1633687">
              <a:spcBef>
                <a:spcPts val="3000"/>
              </a:spcBef>
              <a:defRPr sz="3015"/>
            </a:pPr>
            <a:r>
              <a:t>Discriminator attention</a:t>
            </a:r>
          </a:p>
          <a:p>
            <a:pPr marL="791337" lvl="1" indent="-382905" defTabSz="1633687">
              <a:spcBef>
                <a:spcPts val="3000"/>
              </a:spcBef>
              <a:defRPr sz="3015"/>
            </a:pPr>
            <a:r>
              <a:t>Hyperparameter discrepancies</a:t>
            </a:r>
          </a:p>
          <a:p>
            <a:pPr marL="791337" lvl="1" indent="-382905" defTabSz="1633687">
              <a:spcBef>
                <a:spcPts val="3000"/>
              </a:spcBef>
              <a:defRPr sz="3015"/>
            </a:pPr>
            <a:r>
              <a:t>Attention position on synthesis </a:t>
            </a:r>
          </a:p>
          <a:p>
            <a:pPr marL="680720" indent="-595630" defTabSz="1633687">
              <a:spcBef>
                <a:spcPts val="3000"/>
              </a:spcBef>
              <a:buChar char="➡"/>
              <a:defRPr sz="3015"/>
            </a:pPr>
            <a:r>
              <a:t>substituting the hypothetically valid discriminator network with a vanilla StyleGAN discriminator.</a:t>
            </a:r>
          </a:p>
          <a:p>
            <a:pPr marL="791337" lvl="1" indent="-382905" defTabSz="1633687">
              <a:spcBef>
                <a:spcPts val="3000"/>
              </a:spcBef>
              <a:defRPr sz="3015"/>
            </a:pPr>
            <a:r>
              <a:t>New hybrid model performed significantly better than the baseline.</a:t>
            </a:r>
          </a:p>
          <a:p>
            <a:pPr marL="791337" lvl="1" indent="-382905" defTabSz="1633687">
              <a:spcBef>
                <a:spcPts val="3000"/>
              </a:spcBef>
              <a:defRPr sz="3015"/>
            </a:pPr>
            <a:r>
              <a:t>Qualitative results</a:t>
            </a:r>
          </a:p>
          <a:p>
            <a:pPr marL="791337" lvl="1" indent="-382905" defTabSz="1633687">
              <a:spcBef>
                <a:spcPts val="3000"/>
              </a:spcBef>
              <a:defRPr sz="3015"/>
            </a:pPr>
            <a:r>
              <a:t>Comment on results</a:t>
            </a:r>
          </a:p>
        </p:txBody>
      </p:sp>
      <p:sp>
        <p:nvSpPr>
          <p:cNvPr id="59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46</a:t>
            </a:fld>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Rectangle"/>
          <p:cNvSpPr/>
          <p:nvPr/>
        </p:nvSpPr>
        <p:spPr>
          <a:xfrm>
            <a:off x="6196710" y="2168616"/>
            <a:ext cx="11229224" cy="9076775"/>
          </a:xfrm>
          <a:prstGeom prst="rect">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pic>
        <p:nvPicPr>
          <p:cNvPr id="597" name="Image" descr="Image"/>
          <p:cNvPicPr>
            <a:picLocks noChangeAspect="1"/>
          </p:cNvPicPr>
          <p:nvPr/>
        </p:nvPicPr>
        <p:blipFill>
          <a:blip r:embed="rId2"/>
          <a:srcRect t="12778" b="12778"/>
          <a:stretch>
            <a:fillRect/>
          </a:stretch>
        </p:blipFill>
        <p:spPr>
          <a:xfrm>
            <a:off x="-204432" y="-578"/>
            <a:ext cx="24617088" cy="13717155"/>
          </a:xfrm>
          <a:prstGeom prst="rect">
            <a:avLst/>
          </a:prstGeom>
          <a:ln w="12700">
            <a:miter lim="400000"/>
          </a:ln>
        </p:spPr>
      </p:pic>
      <p:sp>
        <p:nvSpPr>
          <p:cNvPr id="598" name="The End"/>
          <p:cNvSpPr txBox="1">
            <a:spLocks noGrp="1"/>
          </p:cNvSpPr>
          <p:nvPr>
            <p:ph type="title"/>
          </p:nvPr>
        </p:nvSpPr>
        <p:spPr>
          <a:xfrm>
            <a:off x="5424082" y="4304320"/>
            <a:ext cx="13535836" cy="5107360"/>
          </a:xfrm>
          <a:prstGeom prst="rect">
            <a:avLst/>
          </a:prstGeom>
        </p:spPr>
        <p:txBody>
          <a:bodyPr/>
          <a:lstStyle>
            <a:lvl1pPr algn="ctr">
              <a:defRPr sz="30000" b="0" spc="-600">
                <a:solidFill>
                  <a:srgbClr val="FFFFFF"/>
                </a:solidFill>
                <a:latin typeface="Savoye LET Plain:1.0"/>
                <a:ea typeface="Savoye LET Plain:1.0"/>
                <a:cs typeface="Savoye LET Plain:1.0"/>
                <a:sym typeface="Savoye LET Plain:1.0"/>
              </a:defRPr>
            </a:lvl1pPr>
          </a:lstStyle>
          <a:p>
            <a:r>
              <a:t>The End</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References"/>
          <p:cNvSpPr txBox="1">
            <a:spLocks noGrp="1"/>
          </p:cNvSpPr>
          <p:nvPr>
            <p:ph type="body" sz="quarter" idx="1"/>
          </p:nvPr>
        </p:nvSpPr>
        <p:spPr>
          <a:xfrm>
            <a:off x="1753923" y="706527"/>
            <a:ext cx="20876154" cy="1692427"/>
          </a:xfrm>
          <a:prstGeom prst="rect">
            <a:avLst/>
          </a:prstGeom>
        </p:spPr>
        <p:txBody>
          <a:bodyPr/>
          <a:lstStyle/>
          <a:p>
            <a:r>
              <a:t>References</a:t>
            </a:r>
          </a:p>
        </p:txBody>
      </p:sp>
      <p:sp>
        <p:nvSpPr>
          <p:cNvPr id="601" name="[1]  Ian Goodfellow, Jean Pouget-Abadie, Mehdi Mirza, Bing Xu, David Warde-Farley, Sherjil Ozair, Aaron Courville, and Yoshua Bengio. Generative adversarial nets. In Proceedings of the 27th International Conference on Neural Information Processing System"/>
          <p:cNvSpPr txBox="1"/>
          <p:nvPr/>
        </p:nvSpPr>
        <p:spPr>
          <a:xfrm>
            <a:off x="2430025" y="2344253"/>
            <a:ext cx="20200052" cy="10874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algn="l" defTabSz="635634">
              <a:defRPr sz="2772">
                <a:solidFill>
                  <a:srgbClr val="000000"/>
                </a:solidFill>
                <a:latin typeface="Basic Commercial LT W04 Light"/>
                <a:ea typeface="Basic Commercial LT W04 Light"/>
                <a:cs typeface="Basic Commercial LT W04 Light"/>
                <a:sym typeface="Basic Commercial LT W04 Light"/>
              </a:defRPr>
            </a:pPr>
            <a:r>
              <a:t>[1]  Ian Goodfellow, Jean Pouget-Abadie, Mehdi Mirza, Bing Xu, David Warde-Farley, Sherjil Ozair, Aaron Courville, and Yoshua Bengio. Generative adversarial nets. In Proceedings of the 27th International Conference on Neural Information Processing Systems - Volume 2, NIPS’14, page 2672–2680. MIT Press, 2014. URL http: //arxiv.org/abs/1406.2661.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[2]  Drew A. Hudson and C. Lawrence Zitnick. Generative Adversarial Transformers, 2021. URL http://arxiv. org/abs/2103.01209.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[3]  Tero Karras, Samuli Laine, Miika Aittala, Janne Hellsten, Jaakko Lehtinen, and Timo Aila. Analyzing and improving the image quality of stylegan. In Proceedings of the IEEE/CVF Conference on Computer Vision and Pattern Recognition, pages 8110–8119, 2020. URL http://arxiv.org/abs/1912.04958.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[4]  Tero Karras, Samuli Laine, and Timo Aila. A style-based generator architecture for generative adversarial networks. In Proceedings of the IEEE/CVF Conference on Computer Vision and Pattern Recognition, pages 4401–4410, 2019. URL http://arxiv.org/abs/1812.04948.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[5]  Ashish Vaswani, Noam Shazeer, Niki Parmar, Jakob Uszkoreit, Llion Jones, Aidan N Gomez, Łukasz Kaiser, and Illia Polosukhin. Attention is all you need. In Advances in neural information processing systems, pages 5998–6008, 2017. URL http://arxiv.org/abs/1706.03762.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[6]  Jacob Devlin, Ming-Wei Chang, Kenton Lee, and Kristina Toutanova. BERT: Pre-training of Deep Bidirectional Transformers for Language Understanding. In Proceedings of the 2019 Conference of the North American Chapter of the Association for Computational Linguistics: Human Language Technologies, Volume 1 (Long and Short Papers), pages 4171–4186. Association for Computational Linguistics, 2019. URL http://arxiv.org/abs/ 1810.04805. </a:t>
            </a:r>
            <a:br/>
            <a:endParaRPr/>
          </a:p>
          <a:p>
            <a:pPr algn="l" defTabSz="635634">
              <a:defRPr sz="2772">
                <a:solidFill>
                  <a:srgbClr val="000000"/>
                </a:solidFill>
                <a:latin typeface="Basic Commercial LT W04 Light"/>
                <a:ea typeface="Basic Commercial LT W04 Light"/>
                <a:cs typeface="Basic Commercial LT W04 Light"/>
                <a:sym typeface="Basic Commercial LT W04 Light"/>
              </a:defRPr>
            </a:pPr>
            <a:r>
              <a:t>[7]  Justin Johnson, Bharath Hariharan, Laurens Van Der Maaten, Li Fei-Fei, C Lawrence Zitnick, and Ross Girshick. Clevr: A diagnostic dataset for compositional language and elementary visual reasoning. In Proceedings of the IEEE conference on computer vision and pattern recognition, pages 2901–2910, 2017. URL http: //arxiv.org/abs/1612.06890.</a:t>
            </a:r>
          </a:p>
        </p:txBody>
      </p:sp>
      <p:sp>
        <p:nvSpPr>
          <p:cNvPr id="60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48</a:t>
            </a:fld>
            <a:endParaRP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 name="References"/>
          <p:cNvSpPr txBox="1">
            <a:spLocks noGrp="1"/>
          </p:cNvSpPr>
          <p:nvPr>
            <p:ph type="body" sz="quarter" idx="1"/>
          </p:nvPr>
        </p:nvSpPr>
        <p:spPr>
          <a:xfrm>
            <a:off x="1753923" y="706527"/>
            <a:ext cx="20876154" cy="1692427"/>
          </a:xfrm>
          <a:prstGeom prst="rect">
            <a:avLst/>
          </a:prstGeom>
        </p:spPr>
        <p:txBody>
          <a:bodyPr/>
          <a:lstStyle/>
          <a:p>
            <a:r>
              <a:t>References</a:t>
            </a:r>
          </a:p>
        </p:txBody>
      </p:sp>
      <p:sp>
        <p:nvSpPr>
          <p:cNvPr id="605" name="[8]  Fisher Yu, Ari Seff, Yinda Zhang, Shuran Song, Thomas Funkhouser, and Jianxiong Xiao. Lsun: Construction of a large-scale image dataset using deep learning with humans in the loop, 2015. URL http://arxiv.org/abs/ 1506.03365.…"/>
          <p:cNvSpPr txBox="1"/>
          <p:nvPr/>
        </p:nvSpPr>
        <p:spPr>
          <a:xfrm>
            <a:off x="2430025" y="2352720"/>
            <a:ext cx="20200052" cy="10874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algn="l" defTabSz="660400">
              <a:defRPr sz="2880">
                <a:solidFill>
                  <a:srgbClr val="000000"/>
                </a:solidFill>
                <a:latin typeface="Basic Commercial LT W04 Light"/>
                <a:ea typeface="Basic Commercial LT W04 Light"/>
                <a:cs typeface="Basic Commercial LT W04 Light"/>
                <a:sym typeface="Basic Commercial LT W04 Light"/>
              </a:defRPr>
            </a:pPr>
            <a:r>
              <a:t>[8]  Fisher Yu, Ari Seff, Yinda Zhang, Shuran Song, Thomas Funkhouser, and Jianxiong Xiao. Lsun: Construction of a large-scale image dataset using deep learning with humans in the loop, 2015. URL http://arxiv.org/abs/ 1506.03365.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[9]  Marius Cordts, Mohamed Omran, Sebastian Ramos, Timo Rehfeld, Markus Enzweiler, Rodrigo Benenson, Uwe Franke, Stefan Roth, and Bernt Schiele. The cityscapes dataset for semantic urban scene understanding. In Proceedings of the IEEE conference on computer vision and pattern recognition, pages 3213–3223, 2016. URL http://arxiv.org/abs/1604.01685v2.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[10]  Cole Forrester, Mosseri Inbar, Krishnan Dilip, Sarna Aaron, Maschinot Aaron, Freeman Bill, and Fuman Shiraz. Cartoon set. https://google.github.io/cartoonset/, 2018.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[11]  Martín Abadi, Ashish Agarwal, Paul Barham, Eugene Brevdo, Zhifeng Chen, Craig Citro, Greg S. Corrado, Andy Davis, Jeffrey Dean, Matthieu Devin, Sanjay Ghemawat, Ian Goodfellow, Andrew Harp, Geoffrey Irving, Michael Isard, Yangqing Jia, Rafal Jozefowicz, Lukasz Kaiser, Manjunath Kudlur, Josh Levenberg, Dandelion Mané, Rajat Monga, Sherry Moore, Derek Murray, Chris Olah, Mike Schuster, Jonathon Shlens, Benoit Steiner, Ilya Sutskever, Kunal Talwar, Paul Tucker, Vincent Vanhoucke, Vijay Vasudevan, Fernanda Viégas, Oriol Vinyals, Pete Warden, Martin Wattenberg, Martin Wicke, Yuan Yu, and Xiaoqiang Zheng. TensorFlow: Large-Scale Machine Learning on Heterogeneous Systems, 2015. URL https://www.tensorflow.org/. Software available from tensorflow.org.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[12]  Ishaan Gulrajani, Faruk Ahmed, Martin Arjovsky, Vincent Dumoulin, and Aaron Courville. Improved Training of Wasserstein GANs. arXiv:1704.00028 [cs, stat], December 2017. URL http://arxiv.org/abs/1704.00028. arXiv: 1704.00028 version: 3.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[13]  Martin Arjovsky, Soumith Chintala, and Léon Bottou. Wasserstein GAN. arXiv:1701.07875 [cs, stat], 2017. URL http://arxiv.org/abs/1701.07875. </a:t>
            </a:r>
            <a:br/>
            <a:endParaRPr/>
          </a:p>
          <a:p>
            <a:pPr algn="l" defTabSz="660400">
              <a:defRPr sz="2880">
                <a:solidFill>
                  <a:srgbClr val="000000"/>
                </a:solidFill>
                <a:latin typeface="Basic Commercial LT W04 Light"/>
                <a:ea typeface="Basic Commercial LT W04 Light"/>
                <a:cs typeface="Basic Commercial LT W04 Light"/>
                <a:sym typeface="Basic Commercial LT W04 Light"/>
              </a:defRPr>
            </a:pPr>
            <a:r>
              <a:t>[14]  Xun Huang and Serge Belongie. Arbitrary style transfer in real-time with adaptive instance normalization, 2017. </a:t>
            </a:r>
          </a:p>
        </p:txBody>
      </p:sp>
      <p:sp>
        <p:nvSpPr>
          <p:cNvPr id="60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49</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Generative Adversarial Networks (GANs)  [1]"/>
          <p:cNvSpPr txBox="1">
            <a:spLocks noGrp="1"/>
          </p:cNvSpPr>
          <p:nvPr>
            <p:ph type="title"/>
          </p:nvPr>
        </p:nvSpPr>
        <p:spPr>
          <a:prstGeom prst="rect">
            <a:avLst/>
          </a:prstGeom>
        </p:spPr>
        <p:txBody>
          <a:bodyPr/>
          <a:lstStyle/>
          <a:p>
            <a:r>
              <a:t>Generative Adversarial Networks (GANs)  </a:t>
            </a:r>
            <a:r>
              <a:rPr sz="7000" b="0" spc="-140"/>
              <a:t>[1]</a:t>
            </a:r>
          </a:p>
        </p:txBody>
      </p:sp>
      <p:sp>
        <p:nvSpPr>
          <p:cNvPr id="180" name="GANs: deep-learning-based generative models…"/>
          <p:cNvSpPr txBox="1">
            <a:spLocks noGrp="1"/>
          </p:cNvSpPr>
          <p:nvPr>
            <p:ph type="body" sz="half" idx="1"/>
          </p:nvPr>
        </p:nvSpPr>
        <p:spPr>
          <a:xfrm>
            <a:off x="1206500" y="3078942"/>
            <a:ext cx="21971000" cy="4132240"/>
          </a:xfrm>
          <a:prstGeom prst="rect">
            <a:avLst/>
          </a:prstGeom>
        </p:spPr>
        <p:txBody>
          <a:bodyPr/>
          <a:lstStyle/>
          <a:p>
            <a:r>
              <a:t>GANs: deep-learning-based generative models </a:t>
            </a:r>
          </a:p>
          <a:p>
            <a:pPr lvl="1"/>
            <a:r>
              <a:t>the generator G(z): generates new plausible examples in the problem domain → images </a:t>
            </a:r>
          </a:p>
          <a:p>
            <a:pPr lvl="1"/>
            <a:r>
              <a:t>the discriminator D(x): classifies the examples as real (coming from the training dataset) or fake (generated by G)</a:t>
            </a:r>
          </a:p>
        </p:txBody>
      </p:sp>
      <p:sp>
        <p:nvSpPr>
          <p:cNvPr id="181"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pic>
        <p:nvPicPr>
          <p:cNvPr id="182" name="GAN.pdf" descr="GAN.pdf"/>
          <p:cNvPicPr>
            <a:picLocks noChangeAspect="1"/>
          </p:cNvPicPr>
          <p:nvPr/>
        </p:nvPicPr>
        <p:blipFill>
          <a:blip r:embed="rId3"/>
          <a:stretch>
            <a:fillRect/>
          </a:stretch>
        </p:blipFill>
        <p:spPr>
          <a:xfrm>
            <a:off x="5389635" y="7780729"/>
            <a:ext cx="13604730" cy="4339700"/>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tyleGAN [4]"/>
          <p:cNvSpPr txBox="1">
            <a:spLocks noGrp="1"/>
          </p:cNvSpPr>
          <p:nvPr>
            <p:ph type="title"/>
          </p:nvPr>
        </p:nvSpPr>
        <p:spPr>
          <a:xfrm>
            <a:off x="1206500" y="1079500"/>
            <a:ext cx="9284068" cy="1229671"/>
          </a:xfrm>
          <a:prstGeom prst="rect">
            <a:avLst/>
          </a:prstGeom>
        </p:spPr>
        <p:txBody>
          <a:bodyPr/>
          <a:lstStyle/>
          <a:p>
            <a:r>
              <a:t>StyleGAN </a:t>
            </a:r>
            <a:r>
              <a:rPr sz="7000" b="0" spc="-140"/>
              <a:t>[4]</a:t>
            </a:r>
          </a:p>
        </p:txBody>
      </p:sp>
      <p:sp>
        <p:nvSpPr>
          <p:cNvPr id="187"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pic>
        <p:nvPicPr>
          <p:cNvPr id="188" name="e18489e185b3e1848fe185b3e18485e185b5e186abe18489e185a3e186ba-2019-02-24-e1848be185a9e18492e185ae-3.43.31.png" descr="e18489e185b3e1848fe185b3e18485e185b5e186abe18489e185a3e186ba-2019-02-24-e1848be185a9e18492e185ae-3.43.31.png"/>
          <p:cNvPicPr>
            <a:picLocks noChangeAspect="1"/>
          </p:cNvPicPr>
          <p:nvPr/>
        </p:nvPicPr>
        <p:blipFill>
          <a:blip r:embed="rId3"/>
          <a:srcRect l="29123" b="4927"/>
          <a:stretch>
            <a:fillRect/>
          </a:stretch>
        </p:blipFill>
        <p:spPr>
          <a:xfrm>
            <a:off x="1937529" y="3899759"/>
            <a:ext cx="7822128" cy="8953597"/>
          </a:xfrm>
          <a:prstGeom prst="rect">
            <a:avLst/>
          </a:prstGeom>
          <a:ln w="12700">
            <a:miter lim="400000"/>
          </a:ln>
        </p:spPr>
      </p:pic>
      <p:pic>
        <p:nvPicPr>
          <p:cNvPr id="189" name="tWq3VKP.png" descr="tWq3VKP.png"/>
          <p:cNvPicPr>
            <a:picLocks noChangeAspect="1"/>
          </p:cNvPicPr>
          <p:nvPr/>
        </p:nvPicPr>
        <p:blipFill>
          <a:blip r:embed="rId4"/>
          <a:stretch>
            <a:fillRect/>
          </a:stretch>
        </p:blipFill>
        <p:spPr>
          <a:xfrm>
            <a:off x="11206311" y="11400439"/>
            <a:ext cx="5539301" cy="855858"/>
          </a:xfrm>
          <a:prstGeom prst="rect">
            <a:avLst/>
          </a:prstGeom>
          <a:ln w="12700">
            <a:miter lim="400000"/>
          </a:ln>
        </p:spPr>
      </p:pic>
      <p:sp>
        <p:nvSpPr>
          <p:cNvPr id="190" name="Generator"/>
          <p:cNvSpPr txBox="1"/>
          <p:nvPr/>
        </p:nvSpPr>
        <p:spPr>
          <a:xfrm>
            <a:off x="4509953" y="2679015"/>
            <a:ext cx="2677161"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50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sp>
        <p:nvSpPr>
          <p:cNvPr id="191" name="Discriminator"/>
          <p:cNvSpPr txBox="1"/>
          <p:nvPr/>
        </p:nvSpPr>
        <p:spPr>
          <a:xfrm>
            <a:off x="16418114" y="2679015"/>
            <a:ext cx="3455036"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5000">
                <a:solidFill>
                  <a:srgbClr val="000000"/>
                </a:solidFill>
                <a:latin typeface="Basic Commercial LT W04 Light"/>
                <a:ea typeface="Basic Commercial LT W04 Light"/>
                <a:cs typeface="Basic Commercial LT W04 Light"/>
                <a:sym typeface="Basic Commercial LT W04 Light"/>
              </a:defRPr>
            </a:lvl1pPr>
          </a:lstStyle>
          <a:p>
            <a:r>
              <a:t>Discriminator</a:t>
            </a:r>
          </a:p>
        </p:txBody>
      </p:sp>
      <p:pic>
        <p:nvPicPr>
          <p:cNvPr id="192" name="discriminator (stylegan2+our ganformer).pdf" descr="discriminator (stylegan2+our ganformer).pdf"/>
          <p:cNvPicPr>
            <a:picLocks noChangeAspect="1"/>
          </p:cNvPicPr>
          <p:nvPr/>
        </p:nvPicPr>
        <p:blipFill>
          <a:blip r:embed="rId5"/>
          <a:stretch>
            <a:fillRect/>
          </a:stretch>
        </p:blipFill>
        <p:spPr>
          <a:xfrm>
            <a:off x="14234627" y="5049253"/>
            <a:ext cx="7822010" cy="4286735"/>
          </a:xfrm>
          <a:prstGeom prst="rect">
            <a:avLst/>
          </a:prstGeom>
          <a:ln w="12700">
            <a:miter lim="400000"/>
          </a:ln>
        </p:spPr>
      </p:pic>
      <p:sp>
        <p:nvSpPr>
          <p:cNvPr id="193" name="Adaptive Instance Normalisation"/>
          <p:cNvSpPr txBox="1"/>
          <p:nvPr/>
        </p:nvSpPr>
        <p:spPr>
          <a:xfrm>
            <a:off x="10251210" y="10694721"/>
            <a:ext cx="7491795"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500">
                <a:solidFill>
                  <a:srgbClr val="000000"/>
                </a:solidFill>
                <a:latin typeface="Basic Commercial LT W04 Light"/>
                <a:ea typeface="Basic Commercial LT W04 Light"/>
                <a:cs typeface="Basic Commercial LT W04 Light"/>
                <a:sym typeface="Basic Commercial LT W04 Light"/>
              </a:defRPr>
            </a:lvl1pPr>
          </a:lstStyle>
          <a:p>
            <a:r>
              <a:t>Adaptive Instance Normalisation</a:t>
            </a:r>
          </a:p>
        </p:txBody>
      </p:sp>
      <p:sp>
        <p:nvSpPr>
          <p:cNvPr id="194" name="Line"/>
          <p:cNvSpPr/>
          <p:nvPr/>
        </p:nvSpPr>
        <p:spPr>
          <a:xfrm flipH="1">
            <a:off x="7776799" y="8027728"/>
            <a:ext cx="849208" cy="1"/>
          </a:xfrm>
          <a:prstGeom prst="line">
            <a:avLst/>
          </a:prstGeom>
          <a:ln w="25400">
            <a:solidFill>
              <a:srgbClr val="000000"/>
            </a:solidFill>
            <a:miter lim="400000"/>
            <a:tailEnd type="triangle"/>
          </a:ln>
        </p:spPr>
        <p:txBody>
          <a:bodyPr lIns="50800" tIns="50800" rIns="50800" bIns="50800" anchor="ctr"/>
          <a:lstStyle/>
          <a:p>
            <a:endParaRPr/>
          </a:p>
        </p:txBody>
      </p:sp>
      <p:sp>
        <p:nvSpPr>
          <p:cNvPr id="195" name="Intermediate feature map"/>
          <p:cNvSpPr/>
          <p:nvPr/>
        </p:nvSpPr>
        <p:spPr>
          <a:xfrm>
            <a:off x="8634187" y="7602278"/>
            <a:ext cx="3105345" cy="850901"/>
          </a:xfrm>
          <a:prstGeom prst="rect">
            <a:avLst/>
          </a:prstGeom>
          <a:solidFill>
            <a:srgbClr val="929292"/>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2100">
                <a:solidFill>
                  <a:srgbClr val="FFFFFF"/>
                </a:solidFill>
                <a:latin typeface="Optima"/>
                <a:ea typeface="Optima"/>
                <a:cs typeface="Optima"/>
                <a:sym typeface="Optima"/>
              </a:defRPr>
            </a:lvl1pPr>
          </a:lstStyle>
          <a:p>
            <a:r>
              <a:t>Intermediate feature map</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200" name="StyleGAN2 [3]"/>
          <p:cNvSpPr txBox="1"/>
          <p:nvPr/>
        </p:nvSpPr>
        <p:spPr>
          <a:xfrm>
            <a:off x="1206500" y="1079500"/>
            <a:ext cx="5924741" cy="1229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80000"/>
              </a:lnSpc>
              <a:defRPr sz="7500" b="1" spc="-150">
                <a:solidFill>
                  <a:srgbClr val="000000"/>
                </a:solidFill>
              </a:defRPr>
            </a:pPr>
            <a:r>
              <a:t>StyleGAN2</a:t>
            </a:r>
            <a:r>
              <a:rPr sz="7000" spc="-140"/>
              <a:t> </a:t>
            </a:r>
            <a:r>
              <a:rPr sz="7000" b="0" spc="-140"/>
              <a:t>[3]</a:t>
            </a:r>
          </a:p>
        </p:txBody>
      </p:sp>
      <p:sp>
        <p:nvSpPr>
          <p:cNvPr id="201" name="Line"/>
          <p:cNvSpPr/>
          <p:nvPr/>
        </p:nvSpPr>
        <p:spPr>
          <a:xfrm>
            <a:off x="11319829" y="6858000"/>
            <a:ext cx="1744342" cy="0"/>
          </a:xfrm>
          <a:prstGeom prst="line">
            <a:avLst/>
          </a:prstGeom>
          <a:ln w="177800">
            <a:solidFill>
              <a:srgbClr val="000000"/>
            </a:solidFill>
            <a:miter lim="400000"/>
            <a:tailEnd type="triangle"/>
          </a:ln>
        </p:spPr>
        <p:txBody>
          <a:bodyPr lIns="50800" tIns="50800" rIns="50800" bIns="50800" anchor="ctr"/>
          <a:lstStyle/>
          <a:p>
            <a:endParaRPr/>
          </a:p>
        </p:txBody>
      </p:sp>
      <p:sp>
        <p:nvSpPr>
          <p:cNvPr id="202" name="Generator"/>
          <p:cNvSpPr txBox="1"/>
          <p:nvPr/>
        </p:nvSpPr>
        <p:spPr>
          <a:xfrm>
            <a:off x="14380615" y="424391"/>
            <a:ext cx="2677161"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50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pic>
        <p:nvPicPr>
          <p:cNvPr id="203" name="both StyleGAN2.pdf" descr="both StyleGAN2.pdf"/>
          <p:cNvPicPr>
            <a:picLocks noChangeAspect="1"/>
          </p:cNvPicPr>
          <p:nvPr/>
        </p:nvPicPr>
        <p:blipFill>
          <a:blip r:embed="rId3"/>
          <a:stretch>
            <a:fillRect/>
          </a:stretch>
        </p:blipFill>
        <p:spPr>
          <a:xfrm>
            <a:off x="14041392" y="859146"/>
            <a:ext cx="8526229" cy="12369491"/>
          </a:xfrm>
          <a:prstGeom prst="rect">
            <a:avLst/>
          </a:prstGeom>
          <a:ln w="12700">
            <a:miter lim="400000"/>
          </a:ln>
        </p:spPr>
      </p:pic>
      <p:pic>
        <p:nvPicPr>
          <p:cNvPr id="204" name="e18489e185b3e1848fe185b3e18485e185b5e186abe18489e185a3e186ba-2019-02-24-e1848be185a9e18492e185ae-3.43.31.png" descr="e18489e185b3e1848fe185b3e18485e185b5e186abe18489e185a3e186ba-2019-02-24-e1848be185a9e18492e185ae-3.43.31.png"/>
          <p:cNvPicPr>
            <a:picLocks noChangeAspect="1"/>
          </p:cNvPicPr>
          <p:nvPr/>
        </p:nvPicPr>
        <p:blipFill>
          <a:blip r:embed="rId4"/>
          <a:srcRect l="29123" b="4927"/>
          <a:stretch>
            <a:fillRect/>
          </a:stretch>
        </p:blipFill>
        <p:spPr>
          <a:xfrm>
            <a:off x="1937529" y="3899759"/>
            <a:ext cx="7822128" cy="8953597"/>
          </a:xfrm>
          <a:prstGeom prst="rect">
            <a:avLst/>
          </a:prstGeom>
          <a:ln w="12700">
            <a:miter lim="400000"/>
          </a:ln>
        </p:spPr>
      </p:pic>
      <p:sp>
        <p:nvSpPr>
          <p:cNvPr id="205" name="Generator"/>
          <p:cNvSpPr txBox="1"/>
          <p:nvPr/>
        </p:nvSpPr>
        <p:spPr>
          <a:xfrm>
            <a:off x="4509953" y="2679015"/>
            <a:ext cx="2677161"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5000">
                <a:solidFill>
                  <a:srgbClr val="000000"/>
                </a:solidFill>
                <a:latin typeface="Basic Commercial LT W04 Light"/>
                <a:ea typeface="Basic Commercial LT W04 Light"/>
                <a:cs typeface="Basic Commercial LT W04 Light"/>
                <a:sym typeface="Basic Commercial LT W04 Light"/>
              </a:defRPr>
            </a:lvl1pPr>
          </a:lstStyle>
          <a:p>
            <a:r>
              <a:t>Generator</a:t>
            </a:r>
          </a:p>
        </p:txBody>
      </p:sp>
      <p:sp>
        <p:nvSpPr>
          <p:cNvPr id="206" name="Line"/>
          <p:cNvSpPr/>
          <p:nvPr/>
        </p:nvSpPr>
        <p:spPr>
          <a:xfrm flipH="1">
            <a:off x="7776799" y="8011419"/>
            <a:ext cx="849208" cy="1"/>
          </a:xfrm>
          <a:prstGeom prst="line">
            <a:avLst/>
          </a:prstGeom>
          <a:ln w="25400">
            <a:solidFill>
              <a:srgbClr val="000000"/>
            </a:solidFill>
            <a:miter lim="400000"/>
            <a:tailEnd type="triangle"/>
          </a:ln>
        </p:spPr>
        <p:txBody>
          <a:bodyPr lIns="50800" tIns="50800" rIns="50800" bIns="50800" anchor="ctr"/>
          <a:lstStyle/>
          <a:p>
            <a:endParaRPr/>
          </a:p>
        </p:txBody>
      </p:sp>
      <p:sp>
        <p:nvSpPr>
          <p:cNvPr id="207" name="Intermediate feature map"/>
          <p:cNvSpPr/>
          <p:nvPr/>
        </p:nvSpPr>
        <p:spPr>
          <a:xfrm>
            <a:off x="8634187" y="7585969"/>
            <a:ext cx="3105345" cy="850901"/>
          </a:xfrm>
          <a:prstGeom prst="rect">
            <a:avLst/>
          </a:prstGeom>
          <a:solidFill>
            <a:srgbClr val="929292"/>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2100">
                <a:solidFill>
                  <a:srgbClr val="FFFFFF"/>
                </a:solidFill>
                <a:latin typeface="Optima"/>
                <a:ea typeface="Optima"/>
                <a:cs typeface="Optima"/>
                <a:sym typeface="Optima"/>
              </a:defRPr>
            </a:lvl1pPr>
          </a:lstStyle>
          <a:p>
            <a:r>
              <a:t>Intermediate feature map</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Transformers    Attention is all you need! [5, 6]"/>
          <p:cNvSpPr txBox="1">
            <a:spLocks noGrp="1"/>
          </p:cNvSpPr>
          <p:nvPr>
            <p:ph type="title"/>
          </p:nvPr>
        </p:nvSpPr>
        <p:spPr>
          <a:prstGeom prst="rect">
            <a:avLst/>
          </a:prstGeom>
        </p:spPr>
        <p:txBody>
          <a:bodyPr/>
          <a:lstStyle/>
          <a:p>
            <a:r>
              <a:t>Transformers    Attention is all you need! </a:t>
            </a:r>
            <a:r>
              <a:rPr sz="7000" b="0" spc="-140"/>
              <a:t>[5, 6]</a:t>
            </a:r>
          </a:p>
        </p:txBody>
      </p:sp>
      <p:sp>
        <p:nvSpPr>
          <p:cNvPr id="212" name="Multi-layer bidirectional transformer encoder (BERT)…"/>
          <p:cNvSpPr txBox="1"/>
          <p:nvPr/>
        </p:nvSpPr>
        <p:spPr>
          <a:xfrm>
            <a:off x="1214350" y="3075479"/>
            <a:ext cx="21290921" cy="96600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Multi-layer bidirectional transformer encoder (BERT)</a:t>
            </a:r>
          </a:p>
          <a:p>
            <a:pPr marL="571500"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The attention mechanism lets the network understand which are the image features by deciding on which parts of the image to concentrate on</a:t>
            </a:r>
          </a:p>
          <a:p>
            <a:pPr marL="571500" indent="-571500" algn="l">
              <a:lnSpc>
                <a:spcPct val="90000"/>
              </a:lnSpc>
              <a:spcBef>
                <a:spcPts val="4500"/>
              </a:spcBef>
              <a:buSzPct val="123000"/>
              <a:buChar char="•"/>
              <a:defRPr sz="4500">
                <a:solidFill>
                  <a:schemeClr val="accent3">
                    <a:hueOff val="914338"/>
                    <a:satOff val="31515"/>
                    <a:lumOff val="-30790"/>
                  </a:schemeClr>
                </a:solidFill>
                <a:latin typeface="Basic Commercial LT W04 Light"/>
                <a:ea typeface="Basic Commercial LT W04 Light"/>
                <a:cs typeface="Basic Commercial LT W04 Light"/>
                <a:sym typeface="Basic Commercial LT W04 Light"/>
              </a:defRPr>
            </a:pPr>
            <a:r>
              <a:t>Pros: </a:t>
            </a:r>
          </a:p>
          <a:p>
            <a:pPr marL="1181100" lvl="1"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Strength for long-range interactions → understand the context of the image</a:t>
            </a:r>
          </a:p>
          <a:p>
            <a:pPr marL="1181100" lvl="1"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More parallelisation and less training times</a:t>
            </a:r>
          </a:p>
          <a:p>
            <a:pPr marL="571500" indent="-571500" algn="l">
              <a:lnSpc>
                <a:spcPct val="90000"/>
              </a:lnSpc>
              <a:spcBef>
                <a:spcPts val="4500"/>
              </a:spcBef>
              <a:buSzPct val="123000"/>
              <a:buChar char="•"/>
              <a:defRPr sz="4500">
                <a:solidFill>
                  <a:schemeClr val="accent5">
                    <a:hueOff val="-82419"/>
                    <a:satOff val="-9513"/>
                    <a:lumOff val="-16343"/>
                  </a:schemeClr>
                </a:solidFill>
                <a:latin typeface="Basic Commercial LT W04 Light"/>
                <a:ea typeface="Basic Commercial LT W04 Light"/>
                <a:cs typeface="Basic Commercial LT W04 Light"/>
                <a:sym typeface="Basic Commercial LT W04 Light"/>
              </a:defRPr>
            </a:pPr>
            <a:r>
              <a:t>Cons:</a:t>
            </a:r>
          </a:p>
          <a:p>
            <a:pPr marL="1181100" lvl="1" indent="-571500" algn="l">
              <a:lnSpc>
                <a:spcPct val="90000"/>
              </a:lnSpc>
              <a:spcBef>
                <a:spcPts val="4500"/>
              </a:spcBef>
              <a:buSzPct val="123000"/>
              <a:buChar char="–"/>
              <a:defRPr sz="4500">
                <a:solidFill>
                  <a:srgbClr val="000000"/>
                </a:solidFill>
                <a:latin typeface="Basic Commercial LT W04 Light"/>
                <a:ea typeface="Basic Commercial LT W04 Light"/>
                <a:cs typeface="Basic Commercial LT W04 Light"/>
                <a:sym typeface="Basic Commercial LT W04 Light"/>
              </a:defRPr>
            </a:pPr>
            <a:r>
              <a:t>High demand of computational resources</a:t>
            </a:r>
          </a:p>
        </p:txBody>
      </p:sp>
      <p:sp>
        <p:nvSpPr>
          <p:cNvPr id="213" name="Dingbat X"/>
          <p:cNvSpPr/>
          <p:nvPr/>
        </p:nvSpPr>
        <p:spPr>
          <a:xfrm>
            <a:off x="3273749" y="808255"/>
            <a:ext cx="1671918" cy="1975653"/>
          </a:xfrm>
          <a:custGeom>
            <a:avLst/>
            <a:gdLst/>
            <a:ahLst/>
            <a:cxnLst>
              <a:cxn ang="0">
                <a:pos x="wd2" y="hd2"/>
              </a:cxn>
              <a:cxn ang="5400000">
                <a:pos x="wd2" y="hd2"/>
              </a:cxn>
              <a:cxn ang="10800000">
                <a:pos x="wd2" y="hd2"/>
              </a:cxn>
              <a:cxn ang="16200000">
                <a:pos x="wd2" y="hd2"/>
              </a:cxn>
            </a:cxnLst>
            <a:rect l="0" t="0" r="r" b="b"/>
            <a:pathLst>
              <a:path w="21484" h="21548"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chemeClr val="accent5">
              <a:hueOff val="-82419"/>
              <a:satOff val="-9513"/>
              <a:lumOff val="-16343"/>
              <a:alpha val="67502"/>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14" name="Slide Numb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Avocados and limes" descr="Avocados and limes"/>
          <p:cNvPicPr>
            <a:picLocks noGrp="1" noChangeAspect="1"/>
          </p:cNvPicPr>
          <p:nvPr>
            <p:ph type="pic" idx="21"/>
          </p:nvPr>
        </p:nvPicPr>
        <p:blipFill>
          <a:blip r:embed="rId3"/>
          <a:srcRect l="622" r="622"/>
          <a:stretch>
            <a:fillRect/>
          </a:stretch>
        </p:blipFill>
        <p:spPr>
          <a:xfrm>
            <a:off x="0" y="0"/>
            <a:ext cx="24384000" cy="13716000"/>
          </a:xfrm>
          <a:prstGeom prst="rect">
            <a:avLst/>
          </a:prstGeom>
        </p:spPr>
      </p:pic>
      <p:sp>
        <p:nvSpPr>
          <p:cNvPr id="219" name="Generative Adversarial Transformers"/>
          <p:cNvSpPr txBox="1">
            <a:spLocks noGrp="1"/>
          </p:cNvSpPr>
          <p:nvPr>
            <p:ph type="title"/>
          </p:nvPr>
        </p:nvSpPr>
        <p:spPr>
          <a:xfrm>
            <a:off x="374733" y="7123707"/>
            <a:ext cx="22604615" cy="4648201"/>
          </a:xfrm>
          <a:prstGeom prst="rect">
            <a:avLst/>
          </a:prstGeom>
        </p:spPr>
        <p:txBody>
          <a:bodyPr/>
          <a:lstStyle>
            <a:lvl1pPr>
              <a:defRPr>
                <a:solidFill>
                  <a:srgbClr val="FFFFFF"/>
                </a:solidFill>
              </a:defRPr>
            </a:lvl1pPr>
          </a:lstStyle>
          <a:p>
            <a:r>
              <a:t>Generative Adversarial Transformers</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2480</Words>
  <Application>Microsoft Macintosh PowerPoint</Application>
  <PresentationFormat>Custom</PresentationFormat>
  <Paragraphs>603</Paragraphs>
  <Slides>49</Slides>
  <Notes>44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Basic Commercial LT W04 Light</vt:lpstr>
      <vt:lpstr>Cambria Math</vt:lpstr>
      <vt:lpstr>Chalkduster</vt:lpstr>
      <vt:lpstr>Helvetica Neue</vt:lpstr>
      <vt:lpstr>Helvetica Neue Medium</vt:lpstr>
      <vt:lpstr>Optima</vt:lpstr>
      <vt:lpstr>Savoye LET Plain:1.0</vt:lpstr>
      <vt:lpstr>21_BasicWhite</vt:lpstr>
      <vt:lpstr>GANsformer  reproducibility challenge</vt:lpstr>
      <vt:lpstr>Introduction </vt:lpstr>
      <vt:lpstr>Agenda</vt:lpstr>
      <vt:lpstr>Background</vt:lpstr>
      <vt:lpstr>Generative Adversarial Networks (GANs)  [1]</vt:lpstr>
      <vt:lpstr>StyleGAN [4]</vt:lpstr>
      <vt:lpstr>PowerPoint Presentation</vt:lpstr>
      <vt:lpstr>Transformers    Attention is all you need! [5, 6]</vt:lpstr>
      <vt:lpstr>Generative Adversarial Transformers</vt:lpstr>
      <vt:lpstr>Generative Adversarial Transformers [2]</vt:lpstr>
      <vt:lpstr>Generative Adversarial Transformers [2]</vt:lpstr>
      <vt:lpstr>Generative Adversarial Transformers [2]</vt:lpstr>
      <vt:lpstr>Generative Adversarial Transformers [2]</vt:lpstr>
      <vt:lpstr>Generative Adversarial Transformers [2]</vt:lpstr>
      <vt:lpstr>Implementation</vt:lpstr>
      <vt:lpstr>Datasets: Original paper </vt:lpstr>
      <vt:lpstr>Datasets: First attempt </vt:lpstr>
      <vt:lpstr>Datasets: Cartoonset 10k </vt:lpstr>
      <vt:lpstr>Hyper-parameters</vt:lpstr>
      <vt:lpstr>Hyper-parameters discrepancies</vt:lpstr>
      <vt:lpstr>Hyper-parameters   </vt:lpstr>
      <vt:lpstr>Hyper-parameters  </vt:lpstr>
      <vt:lpstr>Experimental setup &amp; Computational requirements </vt:lpstr>
      <vt:lpstr>Results</vt:lpstr>
      <vt:lpstr>Metrics</vt:lpstr>
      <vt:lpstr>Analysis of FID scores</vt:lpstr>
      <vt:lpstr>Overall summary</vt:lpstr>
      <vt:lpstr>Generated images</vt:lpstr>
      <vt:lpstr>Results</vt:lpstr>
      <vt:lpstr>Why we think this is happening?</vt:lpstr>
      <vt:lpstr>Why we think this is happening?</vt:lpstr>
      <vt:lpstr>Results</vt:lpstr>
      <vt:lpstr>Pre-Trained model investigations</vt:lpstr>
      <vt:lpstr>Code investigations</vt:lpstr>
      <vt:lpstr>Code investigations</vt:lpstr>
      <vt:lpstr>PowerPoint Presentation</vt:lpstr>
      <vt:lpstr>PowerPoint Presentation</vt:lpstr>
      <vt:lpstr>New overall summary</vt:lpstr>
      <vt:lpstr>New overall summary</vt:lpstr>
      <vt:lpstr>Analysis of FID scores</vt:lpstr>
      <vt:lpstr>Generated images</vt:lpstr>
      <vt:lpstr>Generated images: interpolation</vt:lpstr>
      <vt:lpstr>Generated images (best model)</vt:lpstr>
      <vt:lpstr>Style mixing</vt:lpstr>
      <vt:lpstr>PowerPoint Presentation</vt:lpstr>
      <vt:lpstr>Conclusion </vt:lpstr>
      <vt:lpstr>The End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GANsformer  reproducibility challenge</dc:title>
  <cp:lastModifiedBy>g.adorni@campus.unimib.it</cp:lastModifiedBy>
  <cp:revision>2</cp:revision>
  <dcterms:modified xsi:type="dcterms:W3CDTF">2021-12-15T08:31:30Z</dcterms:modified>
</cp:coreProperties>
</file>